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0" r:id="rId2"/>
  </p:sldMasterIdLst>
  <p:notesMasterIdLst>
    <p:notesMasterId r:id="rId12"/>
  </p:notesMasterIdLst>
  <p:sldIdLst>
    <p:sldId id="256" r:id="rId3"/>
    <p:sldId id="259" r:id="rId4"/>
    <p:sldId id="286" r:id="rId5"/>
    <p:sldId id="284" r:id="rId6"/>
    <p:sldId id="285" r:id="rId7"/>
    <p:sldId id="288" r:id="rId8"/>
    <p:sldId id="287" r:id="rId9"/>
    <p:sldId id="289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6"/>
  </p:normalViewPr>
  <p:slideViewPr>
    <p:cSldViewPr snapToGrid="0" snapToObjects="1">
      <p:cViewPr varScale="1">
        <p:scale>
          <a:sx n="82" d="100"/>
          <a:sy n="82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8849E-6D7B-A64E-AC4D-526BFD9EB0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A2B7-C04B-1A43-BE73-65D8E3CFF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93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AAC4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>
          <a:xfrm rot="16200000">
            <a:off x="9483100" y="2054836"/>
            <a:ext cx="3500015" cy="662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/>
          <a:stretch/>
        </p:blipFill>
        <p:spPr>
          <a:xfrm>
            <a:off x="0" y="4133741"/>
            <a:ext cx="12192000" cy="27242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1052215" y="5785757"/>
            <a:ext cx="10263486" cy="2847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1283043" y="4310743"/>
            <a:ext cx="0" cy="1475014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838199" y="365125"/>
            <a:ext cx="8480899" cy="3945618"/>
          </a:xfrm>
          <a:prstGeom prst="rect">
            <a:avLst/>
          </a:prstGeom>
        </p:spPr>
        <p:txBody>
          <a:bodyPr/>
          <a:lstStyle>
            <a:lvl1pPr>
              <a:defRPr sz="7000" b="1"/>
            </a:lvl1pPr>
          </a:lstStyle>
          <a:p>
            <a:r>
              <a:rPr lang="en-US"/>
              <a:t>here </a:t>
            </a:r>
            <a:r>
              <a:rPr lang="en-US" dirty="0"/>
              <a:t>is the place for the topic of </a:t>
            </a:r>
            <a:r>
              <a:rPr lang="en-US"/>
              <a:t>your presentation (2-4 lines)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5588693"/>
            <a:ext cx="4288353" cy="4247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r>
              <a:rPr lang="ru-RU" dirty="0"/>
              <a:t> </a:t>
            </a:r>
            <a:r>
              <a:rPr lang="en-US" dirty="0"/>
              <a:t>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20445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</p:spTree>
    <p:extLst>
      <p:ext uri="{BB962C8B-B14F-4D97-AF65-F5344CB8AC3E}">
        <p14:creationId xmlns:p14="http://schemas.microsoft.com/office/powerpoint/2010/main" val="376102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: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3835509"/>
            <a:ext cx="3037982" cy="19556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1/</a:t>
            </a:r>
            <a:r>
              <a:rPr lang="ru-RU" dirty="0"/>
              <a:t>3 </a:t>
            </a:r>
            <a:r>
              <a:rPr lang="en-US" dirty="0"/>
              <a:t>points. Please place your text here and insert the above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85944" y="3835509"/>
            <a:ext cx="3037982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737417" y="3835509"/>
            <a:ext cx="3001501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 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103447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885944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8737417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957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: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7271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59832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9462631" y="3835510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03447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3837271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665983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9462631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4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34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: 7 or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2661617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7271" y="2661617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59832" y="2661617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9462631" y="2661618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034472" y="1915297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3837271" y="1915297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6659832" y="1915297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9462631" y="1915297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034472" y="4901111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837271" y="4901111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659832" y="4901111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462631" y="4901112"/>
            <a:ext cx="2276287" cy="1094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24" hasCustomPrompt="1"/>
          </p:nvPr>
        </p:nvSpPr>
        <p:spPr>
          <a:xfrm>
            <a:off x="1034472" y="4154791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3837271" y="4154791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6659832" y="4154791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9462631" y="4154791"/>
            <a:ext cx="515527" cy="51674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0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: 5 or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1034473" y="191529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4885945" y="191529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8737418" y="191529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34472" y="2620235"/>
            <a:ext cx="3037982" cy="119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1/</a:t>
            </a:r>
            <a:r>
              <a:rPr lang="ru-RU" dirty="0"/>
              <a:t>3 </a:t>
            </a:r>
            <a:r>
              <a:rPr lang="en-US" dirty="0"/>
              <a:t>points. Please place your text here and insert the above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85944" y="2620235"/>
            <a:ext cx="3037982" cy="1198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37417" y="2620235"/>
            <a:ext cx="3001501" cy="1198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034472" y="4901111"/>
            <a:ext cx="3037982" cy="119800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1/</a:t>
            </a:r>
            <a:r>
              <a:rPr lang="ru-RU" dirty="0"/>
              <a:t>3 </a:t>
            </a:r>
            <a:r>
              <a:rPr lang="en-US" dirty="0"/>
              <a:t>points. Please place your text here and insert the above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885944" y="4901111"/>
            <a:ext cx="3037982" cy="1198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737417" y="4901111"/>
            <a:ext cx="3001501" cy="1198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 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1" hasCustomPrompt="1"/>
          </p:nvPr>
        </p:nvSpPr>
        <p:spPr>
          <a:xfrm>
            <a:off x="1034473" y="419602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 hasCustomPrompt="1"/>
          </p:nvPr>
        </p:nvSpPr>
        <p:spPr>
          <a:xfrm>
            <a:off x="4885945" y="419602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8737418" y="4196027"/>
            <a:ext cx="523554" cy="52479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8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92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9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3835509"/>
            <a:ext cx="3037982" cy="19556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1/</a:t>
            </a:r>
            <a:r>
              <a:rPr lang="ru-RU" dirty="0"/>
              <a:t>3 </a:t>
            </a:r>
            <a:r>
              <a:rPr lang="en-US" dirty="0"/>
              <a:t>points. Please place your text here and insert the above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85944" y="3835509"/>
            <a:ext cx="3037982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737417" y="3835509"/>
            <a:ext cx="3001501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 </a:t>
            </a: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103447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885944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8737417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pic>
        <p:nvPicPr>
          <p:cNvPr id="12" name="Picture 11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46806" y="3820411"/>
            <a:ext cx="264786" cy="4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98278" y="3820412"/>
            <a:ext cx="264786" cy="4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7271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59832" y="3835509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9462631" y="3835510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03447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3837271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6659832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9462631" y="2934426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pic>
        <p:nvPicPr>
          <p:cNvPr id="14" name="Picture 13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44508" y="3828340"/>
            <a:ext cx="264786" cy="4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54302" y="3820412"/>
            <a:ext cx="264786" cy="4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ÐÐ¾ÑÐ¾Ð¶ÐµÐµ Ð¸Ð·Ð¾Ð±ÑÐ°Ð¶ÐµÐ½Ð¸Ðµ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066982" y="3820412"/>
            <a:ext cx="264786" cy="44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484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green: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34139" y="2880360"/>
            <a:ext cx="11029310" cy="397764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3007604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37271" y="3007604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59832" y="3007604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9462631" y="3007605"/>
            <a:ext cx="2276287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4/4</a:t>
            </a:r>
            <a:r>
              <a:rPr lang="ru-RU" dirty="0"/>
              <a:t>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1034472" y="2106521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3837271" y="2106521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6659832" y="2106521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9462631" y="2106521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927176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green: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34139" y="2880360"/>
            <a:ext cx="11029310" cy="397764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4140" y="365123"/>
            <a:ext cx="1090477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034472" y="2958176"/>
            <a:ext cx="3037982" cy="195569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1/</a:t>
            </a:r>
            <a:r>
              <a:rPr lang="ru-RU" dirty="0"/>
              <a:t>3 </a:t>
            </a:r>
            <a:r>
              <a:rPr lang="en-US" dirty="0"/>
              <a:t>points. Please place your text here and insert the above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85944" y="2958176"/>
            <a:ext cx="3037982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737417" y="2958176"/>
            <a:ext cx="3001501" cy="1955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3/</a:t>
            </a:r>
            <a:r>
              <a:rPr lang="ru-RU" dirty="0"/>
              <a:t>3 </a:t>
            </a:r>
            <a:r>
              <a:rPr lang="en-US" dirty="0"/>
              <a:t>points. Please place your text here and insert the icon above 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1034472" y="2057093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4885944" y="2057093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8737417" y="2057093"/>
            <a:ext cx="669925" cy="67151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78812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message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ck Arc 4"/>
          <p:cNvSpPr/>
          <p:nvPr userDrawn="1"/>
        </p:nvSpPr>
        <p:spPr>
          <a:xfrm rot="5400000">
            <a:off x="-3466021" y="101"/>
            <a:ext cx="6857899" cy="6857899"/>
          </a:xfrm>
          <a:prstGeom prst="blockArc">
            <a:avLst>
              <a:gd name="adj1" fmla="val 10800000"/>
              <a:gd name="adj2" fmla="val 148"/>
              <a:gd name="adj3" fmla="val 49831"/>
            </a:avLst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288657" y="3048767"/>
            <a:ext cx="9631591" cy="100642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66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but use different shape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57" y="4205862"/>
            <a:ext cx="5311840" cy="100642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66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for each line</a:t>
            </a:r>
          </a:p>
        </p:txBody>
      </p:sp>
      <p:sp>
        <p:nvSpPr>
          <p:cNvPr id="8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288657" y="1830255"/>
            <a:ext cx="7842981" cy="10064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any message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C5143D-9E5D-4449-A0CA-800E45F0A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52416" y="2047258"/>
            <a:ext cx="5803900" cy="196037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6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116583" y="4190514"/>
            <a:ext cx="4639733" cy="394128"/>
          </a:xfrm>
          <a:prstGeom prst="rect">
            <a:avLst/>
          </a:prstGeom>
        </p:spPr>
        <p:txBody>
          <a:bodyPr wrap="square"/>
          <a:lstStyle>
            <a:lvl1pPr marL="0" indent="0">
              <a:spcBef>
                <a:spcPts val="0"/>
              </a:spcBef>
              <a:buNone/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Occupation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116583" y="5117646"/>
            <a:ext cx="4639733" cy="138335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Additional information</a:t>
            </a:r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018584" y="1101667"/>
            <a:ext cx="3481387" cy="3482975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13" name="Pie 12"/>
          <p:cNvSpPr/>
          <p:nvPr userDrawn="1"/>
        </p:nvSpPr>
        <p:spPr>
          <a:xfrm>
            <a:off x="10194586" y="-1997414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message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ck Arc 4"/>
          <p:cNvSpPr/>
          <p:nvPr userDrawn="1"/>
        </p:nvSpPr>
        <p:spPr>
          <a:xfrm rot="10800000">
            <a:off x="0" y="-6176682"/>
            <a:ext cx="12192000" cy="12192000"/>
          </a:xfrm>
          <a:prstGeom prst="blockArc">
            <a:avLst>
              <a:gd name="adj1" fmla="val 10800000"/>
              <a:gd name="adj2" fmla="val 148"/>
              <a:gd name="adj3" fmla="val 49831"/>
            </a:avLst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288657" y="3048767"/>
            <a:ext cx="9631591" cy="100642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66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but use different shape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57" y="4205862"/>
            <a:ext cx="5311840" cy="100642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66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for each line</a:t>
            </a:r>
          </a:p>
        </p:txBody>
      </p:sp>
      <p:sp>
        <p:nvSpPr>
          <p:cNvPr id="8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288657" y="1830255"/>
            <a:ext cx="7978435" cy="10064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>
            <a:lvl1pPr marL="0" indent="0">
              <a:buNone/>
              <a:defRPr sz="66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any message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C5143D-9E5D-4449-A0CA-800E45F0AC2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744017" y="-642026"/>
            <a:ext cx="9144000" cy="9144000"/>
          </a:xfrm>
          <a:prstGeom prst="ellipse">
            <a:avLst/>
          </a:prstGeom>
          <a:solidFill>
            <a:srgbClr val="AA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57" y="4205862"/>
            <a:ext cx="4846198" cy="1006429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66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27984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sptag or UR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 userDrawn="1"/>
        </p:nvSpPr>
        <p:spPr>
          <a:xfrm rot="10800000">
            <a:off x="-1881104" y="4891836"/>
            <a:ext cx="3762208" cy="3762208"/>
          </a:xfrm>
          <a:prstGeom prst="pie">
            <a:avLst>
              <a:gd name="adj1" fmla="val 5396160"/>
              <a:gd name="adj2" fmla="val 10809062"/>
            </a:avLst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" name="Pie 5"/>
          <p:cNvSpPr/>
          <p:nvPr userDrawn="1"/>
        </p:nvSpPr>
        <p:spPr>
          <a:xfrm>
            <a:off x="8147690" y="-4076555"/>
            <a:ext cx="8088620" cy="8088620"/>
          </a:xfrm>
          <a:prstGeom prst="pie">
            <a:avLst>
              <a:gd name="adj1" fmla="val 5396160"/>
              <a:gd name="adj2" fmla="val 10809062"/>
            </a:avLst>
          </a:prstGeom>
          <a:solidFill>
            <a:srgbClr val="AAC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596732" y="3612824"/>
            <a:ext cx="7027488" cy="95917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7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#hashtag or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9624" y="365123"/>
            <a:ext cx="7847862" cy="605177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Place your bio here (if not applicable, do not use this slide at all, the previous one is </a:t>
            </a:r>
            <a:r>
              <a:rPr lang="en-US" dirty="0" err="1"/>
              <a:t>enougn</a:t>
            </a:r>
            <a:r>
              <a:rPr lang="en-US" dirty="0"/>
              <a:t>)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96243" y="2541481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96242" y="3493118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8840264" y="2512345"/>
            <a:ext cx="5941050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00" b="1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about</a:t>
            </a:r>
            <a:r>
              <a:rPr lang="en-US" sz="10100" b="1" baseline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100" b="1" baseline="0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me</a:t>
            </a:r>
            <a:endParaRPr lang="en-US" sz="10100" b="1" dirty="0">
              <a:solidFill>
                <a:srgbClr val="AAC5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796242" y="365122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796242" y="2974142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Surname</a:t>
            </a:r>
            <a:endParaRPr lang="en-US" dirty="0"/>
          </a:p>
        </p:txBody>
      </p:sp>
      <p:sp>
        <p:nvSpPr>
          <p:cNvPr id="1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2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up to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71341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71340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9076127" y="2512345"/>
            <a:ext cx="550823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00" b="1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10100" b="1" baseline="0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 team</a:t>
            </a:r>
            <a:endParaRPr lang="en-US" sz="10100" b="1" dirty="0">
              <a:solidFill>
                <a:srgbClr val="AAC5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971340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71340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1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619646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19645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22" name="Picture Placeholder 14"/>
          <p:cNvSpPr>
            <a:spLocks noGrp="1"/>
          </p:cNvSpPr>
          <p:nvPr>
            <p:ph type="pic" sz="quarter" idx="22" hasCustomPrompt="1"/>
          </p:nvPr>
        </p:nvSpPr>
        <p:spPr>
          <a:xfrm>
            <a:off x="3619645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619645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366336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366335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6" hasCustomPrompt="1"/>
          </p:nvPr>
        </p:nvSpPr>
        <p:spPr>
          <a:xfrm>
            <a:off x="6366335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6366335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9029797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9029796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30" hasCustomPrompt="1"/>
          </p:nvPr>
        </p:nvSpPr>
        <p:spPr>
          <a:xfrm>
            <a:off x="9029796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9029796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32" name="Pie 31"/>
          <p:cNvSpPr/>
          <p:nvPr userDrawn="1"/>
        </p:nvSpPr>
        <p:spPr>
          <a:xfrm rot="16200000">
            <a:off x="-1993180" y="-2024171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up to 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971341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71340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9076127" y="2512345"/>
            <a:ext cx="550823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00" b="1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n-US" sz="10100" b="1" baseline="0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 team</a:t>
            </a:r>
            <a:endParaRPr lang="en-US" sz="10100" b="1" dirty="0">
              <a:solidFill>
                <a:srgbClr val="AAC5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971340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971340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15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  <p:sp>
        <p:nvSpPr>
          <p:cNvPr id="20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256890" y="4081276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256889" y="5032913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22" name="Picture Placeholder 14"/>
          <p:cNvSpPr>
            <a:spLocks noGrp="1"/>
          </p:cNvSpPr>
          <p:nvPr>
            <p:ph type="pic" sz="quarter" idx="22" hasCustomPrompt="1"/>
          </p:nvPr>
        </p:nvSpPr>
        <p:spPr>
          <a:xfrm>
            <a:off x="4256889" y="1904917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256889" y="4513937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7542439" y="4054765"/>
            <a:ext cx="884512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Name</a:t>
            </a:r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7542438" y="5006402"/>
            <a:ext cx="2159000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info about you: CREI, Grade</a:t>
            </a:r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6" hasCustomPrompt="1"/>
          </p:nvPr>
        </p:nvSpPr>
        <p:spPr>
          <a:xfrm>
            <a:off x="7542438" y="1878406"/>
            <a:ext cx="2060615" cy="2061555"/>
          </a:xfrm>
          <a:prstGeom prst="rect">
            <a:avLst/>
          </a:prstGeom>
        </p:spPr>
        <p:txBody>
          <a:bodyPr/>
          <a:lstStyle>
            <a:lvl1pPr>
              <a:defRPr sz="105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Insert your square photo here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7542438" y="4487426"/>
            <a:ext cx="1274488" cy="369332"/>
          </a:xfrm>
          <a:prstGeom prst="rect">
            <a:avLst/>
          </a:prstGeom>
          <a:solidFill>
            <a:schemeClr val="tx1"/>
          </a:solidFill>
        </p:spPr>
        <p:txBody>
          <a:bodyPr vert="horz" wrap="none" lIns="91440" tIns="45720" rIns="91440" bIns="45720" rtlCol="0" anchor="t">
            <a:spAutoFit/>
          </a:bodyPr>
          <a:lstStyle>
            <a:lvl1pPr marL="0" indent="0">
              <a:buNone/>
              <a:defRPr lang="en-US" sz="2000" b="1" baseline="0" smtClean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Surname</a:t>
            </a:r>
          </a:p>
        </p:txBody>
      </p:sp>
      <p:sp>
        <p:nvSpPr>
          <p:cNvPr id="32" name="Pie 31"/>
          <p:cNvSpPr/>
          <p:nvPr userDrawn="1"/>
        </p:nvSpPr>
        <p:spPr>
          <a:xfrm rot="16200000">
            <a:off x="-1993180" y="-2024171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(w/o so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38280" y="1426345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e-mail</a:t>
            </a:r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9019740" y="2400979"/>
            <a:ext cx="542969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contact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38280" y="868043"/>
            <a:ext cx="9753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e-mail: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8280" y="2514493"/>
            <a:ext cx="9753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phone: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38280" y="3054843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phone (1)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38280" y="3983034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phone (2, optional)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(w/soci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/>
          <p:cNvSpPr/>
          <p:nvPr userDrawn="1"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38280" y="1426345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e-mail</a:t>
            </a:r>
          </a:p>
        </p:txBody>
      </p:sp>
      <p:sp>
        <p:nvSpPr>
          <p:cNvPr id="12" name="TextBox 11"/>
          <p:cNvSpPr txBox="1"/>
          <p:nvPr userDrawn="1"/>
        </p:nvSpPr>
        <p:spPr>
          <a:xfrm rot="16200000">
            <a:off x="9019740" y="2400979"/>
            <a:ext cx="542969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>
                <a:solidFill>
                  <a:srgbClr val="AAC50B"/>
                </a:solidFill>
                <a:latin typeface="Arial" charset="0"/>
                <a:ea typeface="Arial" charset="0"/>
                <a:cs typeface="Arial" charset="0"/>
              </a:rPr>
              <a:t>contact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938280" y="868043"/>
            <a:ext cx="9753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e-mail: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38280" y="2514493"/>
            <a:ext cx="9753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phone: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938280" y="3054843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phone (1)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38280" y="3983034"/>
            <a:ext cx="9865282" cy="6482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800" b="1" baseline="0"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enter your phone (2, optional)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38280" y="5807631"/>
            <a:ext cx="9753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social: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12" y="5855781"/>
            <a:ext cx="252042" cy="2520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660" y="5855781"/>
            <a:ext cx="252042" cy="2520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910" y="5850255"/>
            <a:ext cx="252042" cy="252042"/>
          </a:xfrm>
          <a:prstGeom prst="rect">
            <a:avLst/>
          </a:prstGeom>
        </p:spPr>
      </p:pic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667434" y="5828943"/>
            <a:ext cx="2383701" cy="2946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your fb account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713849" y="5828943"/>
            <a:ext cx="2547933" cy="2946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insta</a:t>
            </a:r>
            <a:r>
              <a:rPr lang="en-US" dirty="0"/>
              <a:t> account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839599" y="5807631"/>
            <a:ext cx="2541779" cy="2946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your </a:t>
            </a:r>
            <a:r>
              <a:rPr lang="en-US" dirty="0" err="1"/>
              <a:t>vk</a:t>
            </a:r>
            <a:r>
              <a:rPr lang="en-US" dirty="0"/>
              <a:t> account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9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x">
    <p:bg>
      <p:bgPr>
        <a:solidFill>
          <a:srgbClr val="AAC4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921748" y="182880"/>
            <a:ext cx="94722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thx.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>
          <a:xfrm rot="16200000">
            <a:off x="9483100" y="2054836"/>
            <a:ext cx="3500015" cy="6621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/>
          <a:stretch/>
        </p:blipFill>
        <p:spPr>
          <a:xfrm>
            <a:off x="0" y="4133741"/>
            <a:ext cx="12192000" cy="272426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5785757"/>
            <a:ext cx="1131570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1283043" y="4310743"/>
            <a:ext cx="0" cy="1475014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61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">
    <p:bg>
      <p:bgPr>
        <a:solidFill>
          <a:srgbClr val="AAC5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1" y="0"/>
            <a:ext cx="27203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50"/>
          <a:stretch/>
        </p:blipFill>
        <p:spPr>
          <a:xfrm rot="16200000">
            <a:off x="9483100" y="2054836"/>
            <a:ext cx="3500015" cy="662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7" b="20176"/>
          <a:stretch/>
        </p:blipFill>
        <p:spPr>
          <a:xfrm>
            <a:off x="0" y="5233382"/>
            <a:ext cx="12192000" cy="1624618"/>
          </a:xfrm>
          <a:prstGeom prst="rect">
            <a:avLst/>
          </a:prstGeom>
        </p:spPr>
      </p:pic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052213" y="2880360"/>
            <a:ext cx="8388965" cy="2353022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5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here is the place for the </a:t>
            </a:r>
            <a:r>
              <a:rPr lang="en-US"/>
              <a:t>chapter name (2-3 lines)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052214" y="635885"/>
            <a:ext cx="1668127" cy="19953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3800" b="1" baseline="0">
                <a:ln>
                  <a:noFill/>
                </a:ln>
                <a:solidFill>
                  <a:srgbClr val="AAC5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94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91" r:id="rId4"/>
    <p:sldLayoutId id="2147483692" r:id="rId5"/>
    <p:sldLayoutId id="2147483686" r:id="rId6"/>
    <p:sldLayoutId id="2147483687" r:id="rId7"/>
    <p:sldLayoutId id="2147483688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75" y="6356349"/>
            <a:ext cx="509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5143D-9E5D-4449-A0CA-800E45F0AC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21165" y="5473763"/>
            <a:ext cx="1204330" cy="202069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 rot="16200000">
            <a:off x="-1722437" y="2286001"/>
            <a:ext cx="4206878" cy="36512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6" r:id="rId2"/>
    <p:sldLayoutId id="2147483667" r:id="rId3"/>
    <p:sldLayoutId id="2147483671" r:id="rId4"/>
    <p:sldLayoutId id="2147483672" r:id="rId5"/>
    <p:sldLayoutId id="2147483673" r:id="rId6"/>
    <p:sldLayoutId id="2147483689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93" r:id="rId13"/>
    <p:sldLayoutId id="214748367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High Performance Pressure-Driven Pipe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38199" y="5588693"/>
            <a:ext cx="8124596" cy="757130"/>
          </a:xfrm>
        </p:spPr>
        <p:txBody>
          <a:bodyPr/>
          <a:lstStyle/>
          <a:p>
            <a:r>
              <a:rPr lang="de-DE" dirty="0"/>
              <a:t>Bintang A.S.W.A.M, </a:t>
            </a:r>
            <a:r>
              <a:rPr lang="de-DE" dirty="0" err="1"/>
              <a:t>Advanced</a:t>
            </a:r>
            <a:r>
              <a:rPr lang="de-DE" dirty="0"/>
              <a:t> Computational Science </a:t>
            </a:r>
          </a:p>
          <a:p>
            <a:r>
              <a:rPr lang="de-DE" dirty="0"/>
              <a:t>Albina Lyubitskaya, Petroleum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5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4140" y="167893"/>
            <a:ext cx="10904779" cy="959179"/>
          </a:xfrm>
        </p:spPr>
        <p:txBody>
          <a:bodyPr/>
          <a:lstStyle/>
          <a:p>
            <a:r>
              <a:rPr lang="en-US" dirty="0"/>
              <a:t>Application of studying the pressure-driven flow in oil and gas fields investigations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77FF78-BEDA-405C-81DE-72AB585963F6}"/>
              </a:ext>
            </a:extLst>
          </p:cNvPr>
          <p:cNvSpPr txBox="1"/>
          <p:nvPr/>
        </p:nvSpPr>
        <p:spPr>
          <a:xfrm>
            <a:off x="834140" y="1165070"/>
            <a:ext cx="11357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The </a:t>
            </a:r>
            <a:r>
              <a:rPr lang="ru-RU" sz="1400" dirty="0" err="1"/>
              <a:t>flow</a:t>
            </a:r>
            <a:r>
              <a:rPr lang="ru-RU" sz="1400" dirty="0"/>
              <a:t> of </a:t>
            </a:r>
            <a:r>
              <a:rPr lang="ru-RU" sz="1400" dirty="0" err="1"/>
              <a:t>fluids</a:t>
            </a:r>
            <a:r>
              <a:rPr lang="ru-RU" sz="1400" dirty="0"/>
              <a:t> </a:t>
            </a:r>
            <a:r>
              <a:rPr lang="ru-RU" sz="1400" dirty="0" err="1"/>
              <a:t>through</a:t>
            </a:r>
            <a:r>
              <a:rPr lang="ru-RU" sz="1400" dirty="0"/>
              <a:t> </a:t>
            </a:r>
            <a:r>
              <a:rPr lang="ru-RU" sz="1400" dirty="0" err="1"/>
              <a:t>porous</a:t>
            </a:r>
            <a:r>
              <a:rPr lang="ru-RU" sz="1400" dirty="0"/>
              <a:t> </a:t>
            </a:r>
            <a:r>
              <a:rPr lang="ru-RU" sz="1400" dirty="0" err="1"/>
              <a:t>media</a:t>
            </a:r>
            <a:r>
              <a:rPr lang="ru-RU" sz="1400" dirty="0"/>
              <a:t> </a:t>
            </a:r>
            <a:r>
              <a:rPr lang="ru-RU" sz="1400" dirty="0" err="1"/>
              <a:t>such</a:t>
            </a:r>
            <a:r>
              <a:rPr lang="ru-RU" sz="1400" dirty="0"/>
              <a:t> </a:t>
            </a:r>
            <a:r>
              <a:rPr lang="ru-RU" sz="1400" dirty="0" err="1"/>
              <a:t>as</a:t>
            </a:r>
            <a:r>
              <a:rPr lang="ru-RU" sz="1400" dirty="0"/>
              <a:t> </a:t>
            </a:r>
            <a:r>
              <a:rPr lang="ru-RU" sz="1400" dirty="0" err="1"/>
              <a:t>groundwater</a:t>
            </a:r>
            <a:r>
              <a:rPr lang="ru-RU" sz="1400" dirty="0"/>
              <a:t> </a:t>
            </a:r>
            <a:r>
              <a:rPr lang="ru-RU" sz="1400" dirty="0" err="1"/>
              <a:t>flow</a:t>
            </a:r>
            <a:r>
              <a:rPr lang="ru-RU" sz="1400" dirty="0"/>
              <a:t> </a:t>
            </a:r>
            <a:r>
              <a:rPr lang="ru-RU" sz="1400" dirty="0" err="1"/>
              <a:t>or</a:t>
            </a:r>
            <a:r>
              <a:rPr lang="ru-RU" sz="1400" dirty="0"/>
              <a:t> </a:t>
            </a:r>
            <a:r>
              <a:rPr lang="ru-RU" sz="1400" dirty="0" err="1"/>
              <a:t>oil</a:t>
            </a:r>
            <a:r>
              <a:rPr lang="ru-RU" sz="1400" dirty="0"/>
              <a:t> </a:t>
            </a:r>
            <a:r>
              <a:rPr lang="ru-RU" sz="1400" dirty="0" err="1"/>
              <a:t>migration</a:t>
            </a:r>
            <a:r>
              <a:rPr lang="ru-RU" sz="1400" dirty="0"/>
              <a:t> </a:t>
            </a:r>
            <a:r>
              <a:rPr lang="ru-RU" sz="1400" dirty="0" err="1"/>
              <a:t>is</a:t>
            </a:r>
            <a:r>
              <a:rPr lang="ru-RU" sz="1400" dirty="0"/>
              <a:t> a </a:t>
            </a:r>
            <a:r>
              <a:rPr lang="ru-RU" sz="1400" dirty="0" err="1"/>
              <a:t>key</a:t>
            </a:r>
            <a:r>
              <a:rPr lang="ru-RU" sz="1400" dirty="0"/>
              <a:t> </a:t>
            </a:r>
            <a:r>
              <a:rPr lang="ru-RU" sz="1400" dirty="0" err="1"/>
              <a:t>process</a:t>
            </a:r>
            <a:r>
              <a:rPr lang="ru-RU" sz="1400" dirty="0"/>
              <a:t> </a:t>
            </a:r>
            <a:r>
              <a:rPr lang="ru-RU" sz="1400" dirty="0" err="1"/>
              <a:t>in</a:t>
            </a:r>
            <a:r>
              <a:rPr lang="ru-RU" sz="1400" dirty="0"/>
              <a:t> </a:t>
            </a:r>
            <a:r>
              <a:rPr lang="ru-RU" sz="1400" dirty="0" err="1"/>
              <a:t>geological</a:t>
            </a:r>
            <a:r>
              <a:rPr lang="ru-RU" sz="1400" dirty="0"/>
              <a:t> </a:t>
            </a:r>
            <a:r>
              <a:rPr lang="ru-RU" sz="1400" dirty="0" err="1"/>
              <a:t>sciences</a:t>
            </a:r>
            <a:r>
              <a:rPr lang="ru-RU" sz="1400" dirty="0"/>
              <a:t>. </a:t>
            </a:r>
            <a:r>
              <a:rPr lang="ru-RU" sz="1400" dirty="0" err="1"/>
              <a:t>Flow</a:t>
            </a:r>
            <a:r>
              <a:rPr lang="ru-RU" sz="1400" dirty="0"/>
              <a:t> </a:t>
            </a:r>
            <a:r>
              <a:rPr lang="ru-RU" sz="1400" dirty="0" err="1"/>
              <a:t>is</a:t>
            </a:r>
            <a:r>
              <a:rPr lang="ru-RU" sz="1400" dirty="0"/>
              <a:t> </a:t>
            </a:r>
            <a:r>
              <a:rPr lang="ru-RU" sz="1400" dirty="0" err="1"/>
              <a:t>controlled</a:t>
            </a:r>
            <a:r>
              <a:rPr lang="ru-RU" sz="1400" dirty="0"/>
              <a:t> </a:t>
            </a:r>
            <a:r>
              <a:rPr lang="ru-RU" sz="1400" dirty="0" err="1"/>
              <a:t>by</a:t>
            </a:r>
            <a:r>
              <a:rPr lang="ru-RU" sz="1400" dirty="0"/>
              <a:t> the </a:t>
            </a:r>
            <a:r>
              <a:rPr lang="ru-RU" sz="1400" dirty="0" err="1"/>
              <a:t>permeability</a:t>
            </a:r>
            <a:r>
              <a:rPr lang="ru-RU" sz="1400" dirty="0"/>
              <a:t> of the </a:t>
            </a:r>
            <a:r>
              <a:rPr lang="ru-RU" sz="1400" dirty="0" err="1"/>
              <a:t>rock</a:t>
            </a:r>
            <a:r>
              <a:rPr lang="ru-RU" sz="1400" dirty="0"/>
              <a:t>; </a:t>
            </a:r>
            <a:r>
              <a:rPr lang="ru-RU" sz="1400" dirty="0" err="1"/>
              <a:t>thus</a:t>
            </a:r>
            <a:r>
              <a:rPr lang="ru-RU" sz="1400" dirty="0"/>
              <a:t>, </a:t>
            </a:r>
            <a:r>
              <a:rPr lang="ru-RU" sz="1400" dirty="0" err="1"/>
              <a:t>an</a:t>
            </a:r>
            <a:r>
              <a:rPr lang="ru-RU" sz="1400" dirty="0"/>
              <a:t> </a:t>
            </a:r>
            <a:r>
              <a:rPr lang="ru-RU" sz="1400" dirty="0" err="1"/>
              <a:t>accurate</a:t>
            </a:r>
            <a:r>
              <a:rPr lang="ru-RU" sz="1400" dirty="0"/>
              <a:t> </a:t>
            </a:r>
            <a:r>
              <a:rPr lang="ru-RU" sz="1400" dirty="0" err="1"/>
              <a:t>determination</a:t>
            </a:r>
            <a:r>
              <a:rPr lang="ru-RU" sz="1400" dirty="0"/>
              <a:t> </a:t>
            </a:r>
            <a:r>
              <a:rPr lang="ru-RU" sz="1400" dirty="0" err="1"/>
              <a:t>and</a:t>
            </a:r>
            <a:r>
              <a:rPr lang="ru-RU" sz="1400" dirty="0"/>
              <a:t> </a:t>
            </a:r>
            <a:r>
              <a:rPr lang="ru-RU" sz="1400" dirty="0" err="1"/>
              <a:t>prediction</a:t>
            </a:r>
            <a:r>
              <a:rPr lang="ru-RU" sz="1400" dirty="0"/>
              <a:t> of </a:t>
            </a:r>
            <a:r>
              <a:rPr lang="ru-RU" sz="1400" dirty="0" err="1"/>
              <a:t>flow</a:t>
            </a:r>
            <a:r>
              <a:rPr lang="ru-RU" sz="1400" dirty="0"/>
              <a:t> </a:t>
            </a:r>
            <a:r>
              <a:rPr lang="ru-RU" sz="1400" dirty="0" err="1"/>
              <a:t>value</a:t>
            </a:r>
            <a:r>
              <a:rPr lang="ru-RU" sz="1400" dirty="0"/>
              <a:t> </a:t>
            </a:r>
            <a:r>
              <a:rPr lang="ru-RU" sz="1400" dirty="0" err="1"/>
              <a:t>is</a:t>
            </a:r>
            <a:r>
              <a:rPr lang="ru-RU" sz="1400" dirty="0"/>
              <a:t> of </a:t>
            </a:r>
            <a:r>
              <a:rPr lang="ru-RU" sz="1400" dirty="0" err="1"/>
              <a:t>crucial</a:t>
            </a:r>
            <a:r>
              <a:rPr lang="ru-RU" sz="1400" dirty="0"/>
              <a:t> </a:t>
            </a:r>
            <a:r>
              <a:rPr lang="ru-RU" sz="1400" dirty="0" err="1"/>
              <a:t>importance</a:t>
            </a:r>
            <a:r>
              <a:rPr lang="ru-RU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96BF1-31CC-4491-A6F8-2F83F775812D}"/>
              </a:ext>
            </a:extLst>
          </p:cNvPr>
          <p:cNvSpPr txBox="1"/>
          <p:nvPr/>
        </p:nvSpPr>
        <p:spPr>
          <a:xfrm>
            <a:off x="834141" y="2265031"/>
            <a:ext cx="25283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Computing permeabilities and understanding the microstructures and flow patterns in 3D pore structures are achieved with numerical modeling. In recent years, the flow of non-Newtonian fluids through porous media has gained additional importance due to the use of nanofluids for enhanced oil recovery. </a:t>
            </a:r>
            <a:endParaRPr lang="ru-RU" sz="1600" dirty="0"/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56723343-9BB2-478F-B681-3ECE17D1A449}"/>
              </a:ext>
            </a:extLst>
          </p:cNvPr>
          <p:cNvGrpSpPr/>
          <p:nvPr/>
        </p:nvGrpSpPr>
        <p:grpSpPr>
          <a:xfrm>
            <a:off x="3940155" y="2166131"/>
            <a:ext cx="6942096" cy="3992368"/>
            <a:chOff x="3551801" y="1934143"/>
            <a:chExt cx="7608897" cy="4422206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8C470E30-5C04-4499-B61D-1FA467936769}"/>
                </a:ext>
              </a:extLst>
            </p:cNvPr>
            <p:cNvGrpSpPr/>
            <p:nvPr/>
          </p:nvGrpSpPr>
          <p:grpSpPr>
            <a:xfrm>
              <a:off x="8910776" y="4102918"/>
              <a:ext cx="2249922" cy="2253431"/>
              <a:chOff x="4724399" y="4038551"/>
              <a:chExt cx="2249922" cy="22534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944FAE20-4917-4491-B29B-1EB113EEA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24399" y="4038551"/>
                <a:ext cx="2249922" cy="187223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8C6AC5-B1B4-4719-AAB0-A3777F8E9A2C}"/>
                  </a:ext>
                </a:extLst>
              </p:cNvPr>
              <p:cNvSpPr txBox="1"/>
              <p:nvPr/>
            </p:nvSpPr>
            <p:spPr>
              <a:xfrm>
                <a:off x="4724399" y="5970143"/>
                <a:ext cx="2093290" cy="321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Newtonian flow through simple cubic (SC) sphere pack</a:t>
                </a:r>
                <a:endParaRPr lang="ru-RU" sz="1200" b="1" dirty="0"/>
              </a:p>
            </p:txBody>
          </p:sp>
        </p:grp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D90377AC-1D45-4EE0-BF51-C54CD2541D7F}"/>
                </a:ext>
              </a:extLst>
            </p:cNvPr>
            <p:cNvGrpSpPr/>
            <p:nvPr/>
          </p:nvGrpSpPr>
          <p:grpSpPr>
            <a:xfrm>
              <a:off x="3551801" y="4102918"/>
              <a:ext cx="4588289" cy="2247369"/>
              <a:chOff x="6890653" y="4108980"/>
              <a:chExt cx="4588289" cy="2247369"/>
            </a:xfrm>
          </p:grpSpPr>
          <p:pic>
            <p:nvPicPr>
              <p:cNvPr id="18" name="Рисунок 17">
                <a:extLst>
                  <a:ext uri="{FF2B5EF4-FFF2-40B4-BE49-F238E27FC236}">
                    <a16:creationId xmlns:a16="http://schemas.microsoft.com/office/drawing/2014/main" id="{50AF730A-5EF6-4203-B24A-7AB3252BE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0653" y="4108980"/>
                <a:ext cx="4588289" cy="173649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4133166-9678-4AED-B5D0-C2F97543D10D}"/>
                  </a:ext>
                </a:extLst>
              </p:cNvPr>
              <p:cNvSpPr txBox="1"/>
              <p:nvPr/>
            </p:nvSpPr>
            <p:spPr>
              <a:xfrm>
                <a:off x="7066271" y="5905775"/>
                <a:ext cx="4374517" cy="450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Newtonian fluid flow through the Fontainebleau sandstone sample. Streamlines colored using computed fluid velocities are shown in panel (a) and streamlines colored using fluid pressures are shown in panel (b). </a:t>
                </a:r>
                <a:endParaRPr lang="ru-RU" sz="1200" b="1" dirty="0"/>
              </a:p>
            </p:txBody>
          </p:sp>
        </p:grp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35457932-4A97-4640-A0B0-4BAC91A7E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7904" y="1934143"/>
              <a:ext cx="2215166" cy="1966123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1EB125AB-76B3-4C94-800E-CD1D5C6F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60319" y="1981086"/>
              <a:ext cx="2784431" cy="1872235"/>
            </a:xfrm>
            <a:prstGeom prst="rect">
              <a:avLst/>
            </a:prstGeom>
          </p:spPr>
        </p:pic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DDE27753-34EE-4161-A40F-44E79B8D51DA}"/>
                </a:ext>
              </a:extLst>
            </p:cNvPr>
            <p:cNvCxnSpPr/>
            <p:nvPr/>
          </p:nvCxnSpPr>
          <p:spPr>
            <a:xfrm>
              <a:off x="6732495" y="2917204"/>
              <a:ext cx="914400" cy="0"/>
            </a:xfrm>
            <a:prstGeom prst="straightConnector1">
              <a:avLst/>
            </a:prstGeom>
            <a:ln w="57150">
              <a:solidFill>
                <a:srgbClr val="AAC40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C5D6879-1D70-4A9C-ADB2-6D994BA56977}"/>
                </a:ext>
              </a:extLst>
            </p:cNvPr>
            <p:cNvCxnSpPr>
              <a:cxnSpLocks/>
            </p:cNvCxnSpPr>
            <p:nvPr/>
          </p:nvCxnSpPr>
          <p:spPr>
            <a:xfrm>
              <a:off x="11160698" y="2985247"/>
              <a:ext cx="0" cy="1219200"/>
            </a:xfrm>
            <a:prstGeom prst="straightConnector1">
              <a:avLst/>
            </a:prstGeom>
            <a:ln w="57150">
              <a:solidFill>
                <a:srgbClr val="AAC40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39">
              <a:extLst>
                <a:ext uri="{FF2B5EF4-FFF2-40B4-BE49-F238E27FC236}">
                  <a16:creationId xmlns:a16="http://schemas.microsoft.com/office/drawing/2014/main" id="{0707C967-4D26-4BA2-8279-EA8B6C95CCDD}"/>
                </a:ext>
              </a:extLst>
            </p:cNvPr>
            <p:cNvCxnSpPr/>
            <p:nvPr/>
          </p:nvCxnSpPr>
          <p:spPr>
            <a:xfrm flipH="1">
              <a:off x="8140090" y="5244353"/>
              <a:ext cx="627392" cy="0"/>
            </a:xfrm>
            <a:prstGeom prst="straightConnector1">
              <a:avLst/>
            </a:prstGeom>
            <a:ln w="57150">
              <a:solidFill>
                <a:srgbClr val="AAC40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21A6077-E742-490A-A18F-E3555BE1C95B}"/>
              </a:ext>
            </a:extLst>
          </p:cNvPr>
          <p:cNvSpPr txBox="1"/>
          <p:nvPr/>
        </p:nvSpPr>
        <p:spPr>
          <a:xfrm>
            <a:off x="3940155" y="190429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Newtonian flow through a single vertical tube</a:t>
            </a:r>
            <a:endParaRPr lang="ru-RU" sz="12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E74084-AFDA-472D-A306-886B78C39B02}"/>
              </a:ext>
            </a:extLst>
          </p:cNvPr>
          <p:cNvSpPr txBox="1"/>
          <p:nvPr/>
        </p:nvSpPr>
        <p:spPr>
          <a:xfrm>
            <a:off x="8001706" y="1844675"/>
            <a:ext cx="6104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Newtonian flow through multiple vertical tubes </a:t>
            </a: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97305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91312B8-779B-4827-A008-47F535E1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27EA37-0BDE-448A-B89D-CB23F0B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3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D4C47C2-9113-4959-9F02-DAA4C7C8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derivation </a:t>
            </a:r>
            <a:r>
              <a:rPr lang="en-US" dirty="0">
                <a:latin typeface="+mj-lt"/>
              </a:rPr>
              <a:t>of </a:t>
            </a:r>
            <a:r>
              <a:rPr lang="en-US" i="0" u="none" strike="noStrike" baseline="0" dirty="0">
                <a:latin typeface="+mj-lt"/>
              </a:rPr>
              <a:t>Hagen-Poiseuille Flow</a:t>
            </a:r>
            <a:endParaRPr lang="ru-RU" dirty="0"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49B786-0048-4FA3-94A5-97AF7DCBDD03}"/>
              </a:ext>
            </a:extLst>
          </p:cNvPr>
          <p:cNvSpPr txBox="1"/>
          <p:nvPr/>
        </p:nvSpPr>
        <p:spPr>
          <a:xfrm>
            <a:off x="834140" y="95497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 err="1"/>
              <a:t>Relevant</a:t>
            </a:r>
            <a:r>
              <a:rPr lang="ru-RU" sz="2400" b="1" dirty="0"/>
              <a:t> </a:t>
            </a:r>
            <a:r>
              <a:rPr lang="ru-RU" sz="2400" b="1" dirty="0" err="1"/>
              <a:t>physical</a:t>
            </a:r>
            <a:r>
              <a:rPr lang="ru-RU" sz="2400" b="1" dirty="0"/>
              <a:t> </a:t>
            </a:r>
            <a:r>
              <a:rPr lang="ru-RU" sz="2400" b="1" dirty="0" err="1"/>
              <a:t>assumptions</a:t>
            </a:r>
            <a:r>
              <a:rPr lang="en-US" sz="2400" b="1" dirty="0"/>
              <a:t>:</a:t>
            </a:r>
            <a:endParaRPr lang="ru-RU" sz="2400" b="1" dirty="0"/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D13CC9DC-92B8-40E4-AF47-1617B7A5B10B}"/>
              </a:ext>
            </a:extLst>
          </p:cNvPr>
          <p:cNvSpPr txBox="1"/>
          <p:nvPr/>
        </p:nvSpPr>
        <p:spPr>
          <a:xfrm>
            <a:off x="834140" y="1540193"/>
            <a:ext cx="7144448" cy="1569660"/>
          </a:xfrm>
          <a:prstGeom prst="rect">
            <a:avLst/>
          </a:prstGeom>
          <a:noFill/>
          <a:ln>
            <a:solidFill>
              <a:srgbClr val="AAC40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400" kern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teady</a:t>
            </a:r>
            <a:r>
              <a:rPr lang="ru-RU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400" kern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ru-RU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kern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endParaRPr lang="ru-RU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velocity profile of </a:t>
            </a:r>
            <a:r>
              <a:rPr lang="en-US" sz="2400" kern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kern="1200" baseline="-250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u</a:t>
            </a:r>
            <a:r>
              <a:rPr lang="el-GR" sz="2400" kern="1200" baseline="-25000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sz="2400" kern="1200" dirty="0">
                <a:solidFill>
                  <a:srgbClr val="33333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could be neglected</a:t>
            </a:r>
            <a:endParaRPr lang="ru-RU" sz="2400" dirty="0">
              <a:effectLst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24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Fully developed-based drifting flow will be physically considered</a:t>
            </a:r>
            <a:endParaRPr lang="ru-RU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07BE8CC-76AE-4941-B86E-B7E9BD747043}"/>
              </a:ext>
            </a:extLst>
          </p:cNvPr>
          <p:cNvSpPr txBox="1"/>
          <p:nvPr/>
        </p:nvSpPr>
        <p:spPr>
          <a:xfrm>
            <a:off x="834140" y="3079848"/>
            <a:ext cx="10972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Three-dimensional</a:t>
            </a:r>
            <a:r>
              <a:rPr lang="ru-RU" dirty="0"/>
              <a:t> </a:t>
            </a:r>
            <a:r>
              <a:rPr lang="ru-RU" dirty="0" err="1"/>
              <a:t>Hagen</a:t>
            </a:r>
            <a:r>
              <a:rPr lang="ru-RU" dirty="0"/>
              <a:t>–</a:t>
            </a:r>
            <a:r>
              <a:rPr lang="ru-RU" dirty="0" err="1"/>
              <a:t>Poiseuille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the </a:t>
            </a:r>
            <a:r>
              <a:rPr lang="ru-RU" dirty="0" err="1"/>
              <a:t>steady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 of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incompressible</a:t>
            </a:r>
            <a:r>
              <a:rPr lang="ru-RU" dirty="0"/>
              <a:t> </a:t>
            </a:r>
            <a:r>
              <a:rPr lang="ru-RU" dirty="0" err="1"/>
              <a:t>fluid</a:t>
            </a:r>
            <a:r>
              <a:rPr lang="ru-RU" dirty="0"/>
              <a:t> </a:t>
            </a:r>
            <a:r>
              <a:rPr lang="ru-RU" dirty="0" err="1"/>
              <a:t>through</a:t>
            </a:r>
            <a:r>
              <a:rPr lang="ru-RU" dirty="0"/>
              <a:t> a </a:t>
            </a:r>
            <a:r>
              <a:rPr lang="ru-RU" dirty="0" err="1"/>
              <a:t>straight</a:t>
            </a:r>
            <a:r>
              <a:rPr lang="ru-RU" dirty="0"/>
              <a:t> </a:t>
            </a:r>
            <a:r>
              <a:rPr lang="ru-RU" dirty="0" err="1"/>
              <a:t>pipe</a:t>
            </a:r>
            <a:r>
              <a:rPr lang="ru-RU" dirty="0"/>
              <a:t> of </a:t>
            </a:r>
            <a:r>
              <a:rPr lang="ru-RU" dirty="0" err="1"/>
              <a:t>circular</a:t>
            </a:r>
            <a:r>
              <a:rPr lang="ru-RU" dirty="0"/>
              <a:t> </a:t>
            </a:r>
            <a:r>
              <a:rPr lang="ru-RU" dirty="0" err="1"/>
              <a:t>cross-section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rotational</a:t>
            </a:r>
            <a:r>
              <a:rPr lang="ru-RU" dirty="0"/>
              <a:t> </a:t>
            </a:r>
            <a:r>
              <a:rPr lang="ru-RU" dirty="0" err="1"/>
              <a:t>symmetry</a:t>
            </a:r>
            <a:r>
              <a:rPr lang="ru-RU" dirty="0"/>
              <a:t> (</a:t>
            </a:r>
            <a:r>
              <a:rPr lang="ru-RU" dirty="0" err="1"/>
              <a:t>Schlichting</a:t>
            </a:r>
            <a:r>
              <a:rPr lang="ru-RU" dirty="0"/>
              <a:t>, 1960).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1CA866-5ECD-4BEE-A820-49640BED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2" y="3770489"/>
            <a:ext cx="5967665" cy="2672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9F1407-95C5-4A19-B751-35766872CEBF}"/>
                  </a:ext>
                </a:extLst>
              </p:cNvPr>
              <p:cNvSpPr txBox="1"/>
              <p:nvPr/>
            </p:nvSpPr>
            <p:spPr>
              <a:xfrm>
                <a:off x="8283388" y="3858882"/>
                <a:ext cx="3603811" cy="2383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radius of the pipe, 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define the axis of the pipe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i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:r>
                  <a:rPr lang="en-US" sz="18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radial coordinate measured from the axis outwards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l-GR" b="0" dirty="0">
                    <a:solidFill>
                      <a:srgbClr val="333333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YS Text"/>
                  </a:rPr>
                  <a:t> – </a:t>
                </a:r>
                <a:r>
                  <a:rPr lang="en-US" sz="1800" dirty="0">
                    <a:effectLst/>
                    <a:ea typeface="Calibri" panose="020F0502020204030204" pitchFamily="34" charset="0"/>
                  </a:rPr>
                  <a:t>tangential direction</a:t>
                </a:r>
                <a:endParaRPr lang="ru-RU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9F1407-95C5-4A19-B751-35766872C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388" y="3858882"/>
                <a:ext cx="3603811" cy="2383666"/>
              </a:xfrm>
              <a:prstGeom prst="rect">
                <a:avLst/>
              </a:prstGeom>
              <a:blipFill>
                <a:blip r:embed="rId3"/>
                <a:stretch>
                  <a:fillRect l="-15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Стрелка: изогнутая вниз 12">
            <a:extLst>
              <a:ext uri="{FF2B5EF4-FFF2-40B4-BE49-F238E27FC236}">
                <a16:creationId xmlns:a16="http://schemas.microsoft.com/office/drawing/2014/main" id="{E2B6E4A0-14EA-4AD6-B689-6C7BB40127F3}"/>
              </a:ext>
            </a:extLst>
          </p:cNvPr>
          <p:cNvSpPr/>
          <p:nvPr/>
        </p:nvSpPr>
        <p:spPr>
          <a:xfrm>
            <a:off x="5468471" y="5118847"/>
            <a:ext cx="206188" cy="251012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38AE23-A48C-4499-9F00-EABD84A253C7}"/>
              </a:ext>
            </a:extLst>
          </p:cNvPr>
          <p:cNvSpPr txBox="1"/>
          <p:nvPr/>
        </p:nvSpPr>
        <p:spPr>
          <a:xfrm>
            <a:off x="5154707" y="4906478"/>
            <a:ext cx="2868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97429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91312B8-779B-4827-A008-47F535E1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527EA37-0BDE-448A-B89D-CB23F0B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4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D4C47C2-9113-4959-9F02-DAA4C7C8E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derivation </a:t>
            </a:r>
            <a:r>
              <a:rPr lang="en-US" dirty="0">
                <a:latin typeface="+mj-lt"/>
              </a:rPr>
              <a:t>of </a:t>
            </a:r>
            <a:r>
              <a:rPr lang="en-US" i="0" u="none" strike="noStrike" baseline="0" dirty="0">
                <a:latin typeface="+mj-lt"/>
              </a:rPr>
              <a:t>Hagen-Poiseuille Flow</a:t>
            </a:r>
            <a:endParaRPr lang="ru-RU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D4F5E-4A20-469E-A29D-EB33328D4695}"/>
              </a:ext>
            </a:extLst>
          </p:cNvPr>
          <p:cNvSpPr txBox="1"/>
          <p:nvPr/>
        </p:nvSpPr>
        <p:spPr>
          <a:xfrm>
            <a:off x="834139" y="1001136"/>
            <a:ext cx="10904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dvP696A"/>
              </a:rPr>
              <a:t>Hagen-Poiseuille flow </a:t>
            </a:r>
            <a:r>
              <a:rPr lang="en-US" sz="1800" b="0" i="0" u="none" strike="noStrike" baseline="0" dirty="0">
                <a:latin typeface="AdvP6975"/>
              </a:rPr>
              <a:t>is a steady unidirectional axisymmetric flow in a circular cylinder. Thus, we look for the velocity field in cylindrical coordinates in the following form: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F011B-3C76-49A3-BB6E-199597F71CF0}"/>
              </a:ext>
            </a:extLst>
          </p:cNvPr>
          <p:cNvSpPr txBox="1"/>
          <p:nvPr/>
        </p:nvSpPr>
        <p:spPr>
          <a:xfrm>
            <a:off x="834139" y="1949045"/>
            <a:ext cx="2604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</a:t>
            </a:r>
            <a:r>
              <a:rPr lang="ru-RU" b="1" dirty="0" err="1"/>
              <a:t>Continuity</a:t>
            </a:r>
            <a:r>
              <a:rPr lang="ru-RU" b="1" dirty="0"/>
              <a:t> </a:t>
            </a:r>
            <a:r>
              <a:rPr lang="ru-RU" b="1" dirty="0" err="1"/>
              <a:t>Equation</a:t>
            </a:r>
            <a:endParaRPr lang="ru-RU" b="1" dirty="0"/>
          </a:p>
        </p:txBody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23191AD-BB0F-4226-BD81-60E02359DDC2}"/>
              </a:ext>
            </a:extLst>
          </p:cNvPr>
          <p:cNvGrpSpPr/>
          <p:nvPr/>
        </p:nvGrpSpPr>
        <p:grpSpPr>
          <a:xfrm>
            <a:off x="834140" y="2389342"/>
            <a:ext cx="4156124" cy="3382260"/>
            <a:chOff x="635826" y="2533681"/>
            <a:chExt cx="4156124" cy="3382260"/>
          </a:xfrm>
        </p:grpSpPr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A6F30D5C-9876-4BE3-A8F0-628D18133039}"/>
                </a:ext>
              </a:extLst>
            </p:cNvPr>
            <p:cNvGrpSpPr/>
            <p:nvPr/>
          </p:nvGrpSpPr>
          <p:grpSpPr>
            <a:xfrm>
              <a:off x="635826" y="2735159"/>
              <a:ext cx="4156124" cy="824200"/>
              <a:chOff x="635824" y="2377366"/>
              <a:chExt cx="4156124" cy="8242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1B38D0B-1A1D-44BE-A409-9BA685571746}"/>
                      </a:ext>
                    </a:extLst>
                  </p:cNvPr>
                  <p:cNvSpPr txBox="1"/>
                  <p:nvPr/>
                </p:nvSpPr>
                <p:spPr>
                  <a:xfrm>
                    <a:off x="3401687" y="2377366"/>
                    <a:ext cx="1390261" cy="82420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ru-RU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21B38D0B-1A1D-44BE-A409-9BA685571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1687" y="2377366"/>
                    <a:ext cx="1390261" cy="82420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DCC326F-B39F-44F6-A498-9B0A97A1A1E0}"/>
                      </a:ext>
                    </a:extLst>
                  </p:cNvPr>
                  <p:cNvSpPr txBox="1"/>
                  <p:nvPr/>
                </p:nvSpPr>
                <p:spPr>
                  <a:xfrm>
                    <a:off x="635824" y="2604800"/>
                    <a:ext cx="305033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ru-RU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≡ 0 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𝑑𝑖𝑣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≡0, 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DCC326F-B39F-44F6-A498-9B0A97A1A1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824" y="2604800"/>
                    <a:ext cx="305033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8C250BAD-B66D-4151-A797-EC9BA8D8B272}"/>
                </a:ext>
              </a:extLst>
            </p:cNvPr>
            <p:cNvGrpSpPr/>
            <p:nvPr/>
          </p:nvGrpSpPr>
          <p:grpSpPr>
            <a:xfrm>
              <a:off x="834140" y="2533681"/>
              <a:ext cx="3303522" cy="3382260"/>
              <a:chOff x="834140" y="2533681"/>
              <a:chExt cx="3303522" cy="338226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8C274D1-F22F-4919-B594-3BF12DE168B2}"/>
                  </a:ext>
                </a:extLst>
              </p:cNvPr>
              <p:cNvSpPr txBox="1"/>
              <p:nvPr/>
            </p:nvSpPr>
            <p:spPr>
              <a:xfrm>
                <a:off x="2573754" y="2533681"/>
                <a:ext cx="1513402" cy="276999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ru-RU" sz="1200" dirty="0" err="1"/>
                  <a:t>incompressible</a:t>
                </a:r>
                <a:r>
                  <a:rPr lang="ru-RU" sz="1200" dirty="0"/>
                  <a:t> </a:t>
                </a:r>
                <a:r>
                  <a:rPr lang="ru-RU" sz="1200" dirty="0" err="1"/>
                  <a:t>flow</a:t>
                </a:r>
                <a:endParaRPr lang="ru-RU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478E842-6FDA-458B-BC4E-92488655DC6D}"/>
                      </a:ext>
                    </a:extLst>
                  </p:cNvPr>
                  <p:cNvSpPr txBox="1"/>
                  <p:nvPr/>
                </p:nvSpPr>
                <p:spPr>
                  <a:xfrm>
                    <a:off x="834140" y="3307080"/>
                    <a:ext cx="3303520" cy="11574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478E842-6FDA-458B-BC4E-92488655DC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40" y="3307080"/>
                    <a:ext cx="3303520" cy="11574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Прямая соединительная линия 35">
                <a:extLst>
                  <a:ext uri="{FF2B5EF4-FFF2-40B4-BE49-F238E27FC236}">
                    <a16:creationId xmlns:a16="http://schemas.microsoft.com/office/drawing/2014/main" id="{871CF913-2B03-4F17-9415-EA5FAA69A6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2760" y="2821762"/>
                <a:ext cx="68580" cy="217029"/>
              </a:xfrm>
              <a:prstGeom prst="line">
                <a:avLst/>
              </a:prstGeom>
              <a:ln>
                <a:solidFill>
                  <a:srgbClr val="AA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 стрелкой 37">
                <a:extLst>
                  <a:ext uri="{FF2B5EF4-FFF2-40B4-BE49-F238E27FC236}">
                    <a16:creationId xmlns:a16="http://schemas.microsoft.com/office/drawing/2014/main" id="{155B109D-134F-4213-B937-65FE3A314C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518" y="3327265"/>
                <a:ext cx="0" cy="446988"/>
              </a:xfrm>
              <a:prstGeom prst="straightConnector1">
                <a:avLst/>
              </a:prstGeom>
              <a:ln w="38100">
                <a:solidFill>
                  <a:srgbClr val="AAC40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id="{664C4ADE-BA04-49C4-B921-261CEF4299F0}"/>
                  </a:ext>
                </a:extLst>
              </p:cNvPr>
              <p:cNvSpPr/>
              <p:nvPr/>
            </p:nvSpPr>
            <p:spPr>
              <a:xfrm>
                <a:off x="834140" y="3671012"/>
                <a:ext cx="1194402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1" name="Овал 40">
                <a:extLst>
                  <a:ext uri="{FF2B5EF4-FFF2-40B4-BE49-F238E27FC236}">
                    <a16:creationId xmlns:a16="http://schemas.microsoft.com/office/drawing/2014/main" id="{DACD2F10-6253-48E6-9AAD-4AFAC4A37F69}"/>
                  </a:ext>
                </a:extLst>
              </p:cNvPr>
              <p:cNvSpPr/>
              <p:nvPr/>
            </p:nvSpPr>
            <p:spPr>
              <a:xfrm>
                <a:off x="2179323" y="3732131"/>
                <a:ext cx="778293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2A9F2D-D419-4B80-B892-DBB010E21BB7}"/>
                  </a:ext>
                </a:extLst>
              </p:cNvPr>
              <p:cNvSpPr txBox="1"/>
              <p:nvPr/>
            </p:nvSpPr>
            <p:spPr>
              <a:xfrm rot="2225682">
                <a:off x="1573431" y="4456697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2E51000-D69F-4030-BB9F-74E18BF9E232}"/>
                  </a:ext>
                </a:extLst>
              </p:cNvPr>
              <p:cNvSpPr txBox="1"/>
              <p:nvPr/>
            </p:nvSpPr>
            <p:spPr>
              <a:xfrm rot="2225682">
                <a:off x="2750547" y="4429983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7C0C437A-A2C9-4B87-A343-39179AAD8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0990" y="4751621"/>
                <a:ext cx="0" cy="446988"/>
              </a:xfrm>
              <a:prstGeom prst="straightConnector1">
                <a:avLst/>
              </a:prstGeom>
              <a:ln w="38100">
                <a:solidFill>
                  <a:srgbClr val="AAC40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13ED61-2962-4DB8-A391-DA6B4FFDDF3B}"/>
                  </a:ext>
                </a:extLst>
              </p:cNvPr>
              <p:cNvSpPr txBox="1"/>
              <p:nvPr/>
            </p:nvSpPr>
            <p:spPr>
              <a:xfrm>
                <a:off x="2573754" y="3397800"/>
                <a:ext cx="1513402" cy="276999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In z-direction:</a:t>
                </a:r>
                <a:endParaRPr lang="ru-RU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B8E9B3D-6491-4CA3-B325-47FE5ED421F5}"/>
                      </a:ext>
                    </a:extLst>
                  </p:cNvPr>
                  <p:cNvSpPr txBox="1"/>
                  <p:nvPr/>
                </p:nvSpPr>
                <p:spPr>
                  <a:xfrm>
                    <a:off x="1636737" y="5296925"/>
                    <a:ext cx="1086648" cy="619016"/>
                  </a:xfrm>
                  <a:prstGeom prst="rect">
                    <a:avLst/>
                  </a:prstGeom>
                  <a:noFill/>
                  <a:ln w="28575">
                    <a:solidFill>
                      <a:srgbClr val="AAC40F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ru-RU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CB8E9B3D-6491-4CA3-B325-47FE5ED421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6737" y="5296925"/>
                    <a:ext cx="1086648" cy="61901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AAC40F"/>
                    </a:solidFill>
                  </a:ln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3F2E163-FCC5-438B-A745-60FCB8ABFAA5}"/>
                  </a:ext>
                </a:extLst>
              </p:cNvPr>
              <p:cNvSpPr txBox="1"/>
              <p:nvPr/>
            </p:nvSpPr>
            <p:spPr>
              <a:xfrm>
                <a:off x="2573755" y="2533682"/>
                <a:ext cx="1513402" cy="276999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ru-RU" sz="1200" dirty="0" err="1"/>
                  <a:t>incompressible</a:t>
                </a:r>
                <a:r>
                  <a:rPr lang="ru-RU" sz="1200" dirty="0"/>
                  <a:t> </a:t>
                </a:r>
                <a:r>
                  <a:rPr lang="ru-RU" sz="1200" dirty="0" err="1"/>
                  <a:t>flow</a:t>
                </a:r>
                <a:endParaRPr lang="ru-RU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B3BF8D6-7E12-4BC0-9AAD-D4D90EF13FA3}"/>
                      </a:ext>
                    </a:extLst>
                  </p:cNvPr>
                  <p:cNvSpPr txBox="1"/>
                  <p:nvPr/>
                </p:nvSpPr>
                <p:spPr>
                  <a:xfrm>
                    <a:off x="834141" y="3307081"/>
                    <a:ext cx="3303520" cy="11574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B3BF8D6-7E12-4BC0-9AAD-D4D90EF13F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41" y="3307081"/>
                    <a:ext cx="3303520" cy="11574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122ECA9C-0196-4842-B10F-CC6AB1F8AB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2761" y="2821763"/>
                <a:ext cx="68580" cy="217029"/>
              </a:xfrm>
              <a:prstGeom prst="line">
                <a:avLst/>
              </a:prstGeom>
              <a:ln>
                <a:solidFill>
                  <a:srgbClr val="AA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 стрелкой 58">
                <a:extLst>
                  <a:ext uri="{FF2B5EF4-FFF2-40B4-BE49-F238E27FC236}">
                    <a16:creationId xmlns:a16="http://schemas.microsoft.com/office/drawing/2014/main" id="{CE8A5483-6BF8-471D-B42A-01C6046827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519" y="3327266"/>
                <a:ext cx="0" cy="446988"/>
              </a:xfrm>
              <a:prstGeom prst="straightConnector1">
                <a:avLst/>
              </a:prstGeom>
              <a:ln w="38100">
                <a:solidFill>
                  <a:srgbClr val="AAC40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A338180D-3660-4369-99E3-3B9DCF28197F}"/>
                  </a:ext>
                </a:extLst>
              </p:cNvPr>
              <p:cNvSpPr/>
              <p:nvPr/>
            </p:nvSpPr>
            <p:spPr>
              <a:xfrm>
                <a:off x="834141" y="3671013"/>
                <a:ext cx="1194402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Овал 60">
                <a:extLst>
                  <a:ext uri="{FF2B5EF4-FFF2-40B4-BE49-F238E27FC236}">
                    <a16:creationId xmlns:a16="http://schemas.microsoft.com/office/drawing/2014/main" id="{D035D4BF-786B-4413-8EEC-367C08D83A70}"/>
                  </a:ext>
                </a:extLst>
              </p:cNvPr>
              <p:cNvSpPr/>
              <p:nvPr/>
            </p:nvSpPr>
            <p:spPr>
              <a:xfrm>
                <a:off x="2179324" y="3732132"/>
                <a:ext cx="778293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B7129E-6624-4AB0-9D7E-2D122870F09D}"/>
                  </a:ext>
                </a:extLst>
              </p:cNvPr>
              <p:cNvSpPr txBox="1"/>
              <p:nvPr/>
            </p:nvSpPr>
            <p:spPr>
              <a:xfrm rot="2225682">
                <a:off x="1573432" y="4456698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D8E986-A460-4680-8CFB-2E8C990C7C83}"/>
                  </a:ext>
                </a:extLst>
              </p:cNvPr>
              <p:cNvSpPr txBox="1"/>
              <p:nvPr/>
            </p:nvSpPr>
            <p:spPr>
              <a:xfrm rot="2225682">
                <a:off x="2750548" y="4429984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AC4EF1D-DE89-4F57-9329-15DE531D1481}"/>
                  </a:ext>
                </a:extLst>
              </p:cNvPr>
              <p:cNvSpPr txBox="1"/>
              <p:nvPr/>
            </p:nvSpPr>
            <p:spPr>
              <a:xfrm>
                <a:off x="2573756" y="2533683"/>
                <a:ext cx="1513402" cy="276999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ru-RU" sz="1200" dirty="0" err="1"/>
                  <a:t>incompressible</a:t>
                </a:r>
                <a:r>
                  <a:rPr lang="ru-RU" sz="1200" dirty="0"/>
                  <a:t> </a:t>
                </a:r>
                <a:r>
                  <a:rPr lang="ru-RU" sz="1200" dirty="0" err="1"/>
                  <a:t>flow</a:t>
                </a:r>
                <a:endParaRPr lang="ru-RU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010D6B5-F76B-4D1B-BB36-936A487DBAE0}"/>
                      </a:ext>
                    </a:extLst>
                  </p:cNvPr>
                  <p:cNvSpPr txBox="1"/>
                  <p:nvPr/>
                </p:nvSpPr>
                <p:spPr>
                  <a:xfrm>
                    <a:off x="834142" y="3307082"/>
                    <a:ext cx="3303520" cy="11574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n-US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ru-RU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010D6B5-F76B-4D1B-BB36-936A487DBA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142" y="3307082"/>
                    <a:ext cx="3303520" cy="115749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Прямая соединительная линия 68">
                <a:extLst>
                  <a:ext uri="{FF2B5EF4-FFF2-40B4-BE49-F238E27FC236}">
                    <a16:creationId xmlns:a16="http://schemas.microsoft.com/office/drawing/2014/main" id="{A29DC642-3AAD-4315-850E-8782271749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32762" y="2821764"/>
                <a:ext cx="68580" cy="217029"/>
              </a:xfrm>
              <a:prstGeom prst="line">
                <a:avLst/>
              </a:prstGeom>
              <a:ln>
                <a:solidFill>
                  <a:srgbClr val="AA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 стрелкой 69">
                <a:extLst>
                  <a:ext uri="{FF2B5EF4-FFF2-40B4-BE49-F238E27FC236}">
                    <a16:creationId xmlns:a16="http://schemas.microsoft.com/office/drawing/2014/main" id="{91F9BAE7-B6D2-4433-BA24-C9611A0325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5520" y="3327267"/>
                <a:ext cx="0" cy="446988"/>
              </a:xfrm>
              <a:prstGeom prst="straightConnector1">
                <a:avLst/>
              </a:prstGeom>
              <a:ln w="38100">
                <a:solidFill>
                  <a:srgbClr val="AAC40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Овал 70">
                <a:extLst>
                  <a:ext uri="{FF2B5EF4-FFF2-40B4-BE49-F238E27FC236}">
                    <a16:creationId xmlns:a16="http://schemas.microsoft.com/office/drawing/2014/main" id="{FF4FE8DA-20D5-41B5-9080-21EDDBD177F6}"/>
                  </a:ext>
                </a:extLst>
              </p:cNvPr>
              <p:cNvSpPr/>
              <p:nvPr/>
            </p:nvSpPr>
            <p:spPr>
              <a:xfrm>
                <a:off x="834142" y="3671014"/>
                <a:ext cx="1194402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2" name="Овал 71">
                <a:extLst>
                  <a:ext uri="{FF2B5EF4-FFF2-40B4-BE49-F238E27FC236}">
                    <a16:creationId xmlns:a16="http://schemas.microsoft.com/office/drawing/2014/main" id="{1B29319A-8CD4-4571-B1DF-F40C26FF4B9D}"/>
                  </a:ext>
                </a:extLst>
              </p:cNvPr>
              <p:cNvSpPr/>
              <p:nvPr/>
            </p:nvSpPr>
            <p:spPr>
              <a:xfrm>
                <a:off x="2179325" y="3732133"/>
                <a:ext cx="778293" cy="839872"/>
              </a:xfrm>
              <a:prstGeom prst="ellipse">
                <a:avLst/>
              </a:prstGeom>
              <a:noFill/>
              <a:ln w="6350">
                <a:solidFill>
                  <a:srgbClr val="AAC4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F09548-B2C9-4832-8014-6BF0CC4477F6}"/>
                  </a:ext>
                </a:extLst>
              </p:cNvPr>
              <p:cNvSpPr txBox="1"/>
              <p:nvPr/>
            </p:nvSpPr>
            <p:spPr>
              <a:xfrm rot="2225682">
                <a:off x="1573433" y="4456699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DF89B04-832A-450E-A92F-3077FA3B2B44}"/>
                  </a:ext>
                </a:extLst>
              </p:cNvPr>
              <p:cNvSpPr txBox="1"/>
              <p:nvPr/>
            </p:nvSpPr>
            <p:spPr>
              <a:xfrm rot="2225682">
                <a:off x="1573434" y="4456700"/>
                <a:ext cx="512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0</a:t>
                </a:r>
                <a:endParaRPr lang="ru-RU" dirty="0"/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4E456CD-31E2-4317-9642-2CB20DF3F392}"/>
              </a:ext>
            </a:extLst>
          </p:cNvPr>
          <p:cNvSpPr txBox="1"/>
          <p:nvPr/>
        </p:nvSpPr>
        <p:spPr>
          <a:xfrm>
            <a:off x="8105604" y="1856712"/>
            <a:ext cx="28158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Momentum Equation</a:t>
            </a:r>
          </a:p>
          <a:p>
            <a:r>
              <a:rPr lang="en-US" sz="1200" b="1" dirty="0"/>
              <a:t>(the Navier–Stokes equation)</a:t>
            </a:r>
            <a:endParaRPr lang="ru-RU" sz="1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B50D72-BD88-4029-B795-80B7E48BA186}"/>
              </a:ext>
            </a:extLst>
          </p:cNvPr>
          <p:cNvSpPr txBox="1"/>
          <p:nvPr/>
        </p:nvSpPr>
        <p:spPr>
          <a:xfrm>
            <a:off x="8561920" y="2940539"/>
            <a:ext cx="1487872" cy="307777"/>
          </a:xfrm>
          <a:prstGeom prst="rect">
            <a:avLst/>
          </a:prstGeom>
          <a:noFill/>
          <a:ln>
            <a:solidFill>
              <a:srgbClr val="AAC40F"/>
            </a:solidFill>
          </a:ln>
        </p:spPr>
        <p:txBody>
          <a:bodyPr wrap="square">
            <a:spAutoFit/>
          </a:bodyPr>
          <a:lstStyle/>
          <a:p>
            <a:r>
              <a:rPr lang="ru-RU" sz="1400" b="1" dirty="0"/>
              <a:t>In z-</a:t>
            </a:r>
            <a:r>
              <a:rPr lang="ru-RU" sz="1400" b="1" dirty="0" err="1"/>
              <a:t>direction</a:t>
            </a:r>
            <a:r>
              <a:rPr lang="en-US" sz="1400" b="1" dirty="0"/>
              <a:t>:</a:t>
            </a:r>
            <a:endParaRPr lang="ru-RU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CD8405-163F-4270-9DE7-4111DE326522}"/>
                  </a:ext>
                </a:extLst>
              </p:cNvPr>
              <p:cNvSpPr txBox="1"/>
              <p:nvPr/>
            </p:nvSpPr>
            <p:spPr>
              <a:xfrm>
                <a:off x="7390137" y="2269629"/>
                <a:ext cx="3831438" cy="758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</m:oMath>
                  </m:oMathPara>
                </a14:m>
                <a:endParaRPr lang="ru-RU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CCD8405-163F-4270-9DE7-4111DE326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137" y="2269629"/>
                <a:ext cx="3831438" cy="758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E9A3C41-6365-439F-B17A-219C95615141}"/>
                  </a:ext>
                </a:extLst>
              </p:cNvPr>
              <p:cNvSpPr txBox="1"/>
              <p:nvPr/>
            </p:nvSpPr>
            <p:spPr>
              <a:xfrm>
                <a:off x="5909637" y="3268138"/>
                <a:ext cx="6282363" cy="561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den>
                        </m:f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𝑑𝑧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d>
                      <m:d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  <m:d>
                          <m:d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  <m:f>
                              <m:f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ru-RU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ru-RU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ru-RU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E9A3C41-6365-439F-B17A-219C95615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637" y="3268138"/>
                <a:ext cx="6282363" cy="5617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28B8F102-0668-4FDE-B35A-E601ED992FD7}"/>
              </a:ext>
            </a:extLst>
          </p:cNvPr>
          <p:cNvSpPr txBox="1"/>
          <p:nvPr/>
        </p:nvSpPr>
        <p:spPr>
          <a:xfrm rot="2225682">
            <a:off x="8174518" y="4864207"/>
            <a:ext cx="51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= 0</a:t>
            </a:r>
            <a:endParaRPr lang="ru-RU" sz="1400" dirty="0"/>
          </a:p>
        </p:txBody>
      </p:sp>
      <p:cxnSp>
        <p:nvCxnSpPr>
          <p:cNvPr id="87" name="Прямая со стрелкой 86">
            <a:extLst>
              <a:ext uri="{FF2B5EF4-FFF2-40B4-BE49-F238E27FC236}">
                <a16:creationId xmlns:a16="http://schemas.microsoft.com/office/drawing/2014/main" id="{B1D2A755-ED47-447D-9B1F-C5F129E6BA47}"/>
              </a:ext>
            </a:extLst>
          </p:cNvPr>
          <p:cNvCxnSpPr>
            <a:cxnSpLocks/>
          </p:cNvCxnSpPr>
          <p:nvPr/>
        </p:nvCxnSpPr>
        <p:spPr>
          <a:xfrm>
            <a:off x="9050818" y="3873249"/>
            <a:ext cx="0" cy="446988"/>
          </a:xfrm>
          <a:prstGeom prst="straightConnector1">
            <a:avLst/>
          </a:prstGeom>
          <a:ln w="38100">
            <a:solidFill>
              <a:srgbClr val="AAC4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C086B62-CC3D-4E1C-8A44-2E101CA821BC}"/>
                  </a:ext>
                </a:extLst>
              </p:cNvPr>
              <p:cNvSpPr txBox="1"/>
              <p:nvPr/>
            </p:nvSpPr>
            <p:spPr>
              <a:xfrm>
                <a:off x="5909637" y="4243862"/>
                <a:ext cx="6282363" cy="580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ru-RU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ru-RU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ru-RU" sz="1400" b="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4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ru-RU" sz="1400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14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ru-RU" sz="1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400" b="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ru-RU" sz="14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ru-RU" sz="1400" b="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1400" b="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ru-RU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400" b="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400" b="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ru-RU" sz="1400" b="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400" b="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ru-RU" sz="14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ru-RU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b="0" i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ru-RU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1400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ru-RU" sz="1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ru-RU" sz="1400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C086B62-CC3D-4E1C-8A44-2E101CA82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637" y="4243862"/>
                <a:ext cx="6282363" cy="580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Овал 90">
            <a:extLst>
              <a:ext uri="{FF2B5EF4-FFF2-40B4-BE49-F238E27FC236}">
                <a16:creationId xmlns:a16="http://schemas.microsoft.com/office/drawing/2014/main" id="{64D93E02-32BC-4EE6-8E32-879AF8B9FE6E}"/>
              </a:ext>
            </a:extLst>
          </p:cNvPr>
          <p:cNvSpPr/>
          <p:nvPr/>
        </p:nvSpPr>
        <p:spPr>
          <a:xfrm>
            <a:off x="6297111" y="4026538"/>
            <a:ext cx="2133595" cy="1015319"/>
          </a:xfrm>
          <a:prstGeom prst="ellipse">
            <a:avLst/>
          </a:prstGeom>
          <a:noFill/>
          <a:ln>
            <a:solidFill>
              <a:srgbClr val="AA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id="{C6D6DE3B-8933-4B2F-8517-AB118EA67B0F}"/>
              </a:ext>
            </a:extLst>
          </p:cNvPr>
          <p:cNvSpPr/>
          <p:nvPr/>
        </p:nvSpPr>
        <p:spPr>
          <a:xfrm>
            <a:off x="10819569" y="4132475"/>
            <a:ext cx="551570" cy="803444"/>
          </a:xfrm>
          <a:prstGeom prst="ellipse">
            <a:avLst/>
          </a:prstGeom>
          <a:noFill/>
          <a:ln>
            <a:solidFill>
              <a:srgbClr val="AA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97C624-605C-434D-9FFE-02C223097517}"/>
              </a:ext>
            </a:extLst>
          </p:cNvPr>
          <p:cNvSpPr txBox="1"/>
          <p:nvPr/>
        </p:nvSpPr>
        <p:spPr>
          <a:xfrm rot="2225682">
            <a:off x="11241175" y="4807347"/>
            <a:ext cx="512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= 0</a:t>
            </a:r>
            <a:endParaRPr lang="ru-RU" sz="1400" dirty="0"/>
          </a:p>
        </p:txBody>
      </p:sp>
      <p:cxnSp>
        <p:nvCxnSpPr>
          <p:cNvPr id="94" name="Прямая со стрелкой 93">
            <a:extLst>
              <a:ext uri="{FF2B5EF4-FFF2-40B4-BE49-F238E27FC236}">
                <a16:creationId xmlns:a16="http://schemas.microsoft.com/office/drawing/2014/main" id="{FDDA3BF8-F1BB-43FD-83C8-AF537F933630}"/>
              </a:ext>
            </a:extLst>
          </p:cNvPr>
          <p:cNvCxnSpPr>
            <a:cxnSpLocks/>
          </p:cNvCxnSpPr>
          <p:nvPr/>
        </p:nvCxnSpPr>
        <p:spPr>
          <a:xfrm>
            <a:off x="9050818" y="4798840"/>
            <a:ext cx="0" cy="446988"/>
          </a:xfrm>
          <a:prstGeom prst="straightConnector1">
            <a:avLst/>
          </a:prstGeom>
          <a:ln w="38100">
            <a:solidFill>
              <a:srgbClr val="AAC4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EF142-3769-4218-AA1F-7F033CF9F9D6}"/>
                  </a:ext>
                </a:extLst>
              </p:cNvPr>
              <p:cNvSpPr txBox="1"/>
              <p:nvPr/>
            </p:nvSpPr>
            <p:spPr>
              <a:xfrm>
                <a:off x="7501848" y="5291117"/>
                <a:ext cx="3719727" cy="960969"/>
              </a:xfrm>
              <a:prstGeom prst="rect">
                <a:avLst/>
              </a:prstGeom>
              <a:noFill/>
              <a:ln w="38100"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0=−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f>
                                <m:f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ru-RU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ru-RU" sz="1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F7EF142-3769-4218-AA1F-7F033CF9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848" y="5291117"/>
                <a:ext cx="3719727" cy="9609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AAC40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05A13A63-5963-44E8-B82A-B5728FE9E911}"/>
              </a:ext>
            </a:extLst>
          </p:cNvPr>
          <p:cNvSpPr txBox="1"/>
          <p:nvPr/>
        </p:nvSpPr>
        <p:spPr>
          <a:xfrm>
            <a:off x="4095571" y="4557011"/>
            <a:ext cx="2695972" cy="187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 - </a:t>
            </a:r>
            <a:r>
              <a:rPr lang="en-US" sz="1200" dirty="0">
                <a:ea typeface="Cambria Math" panose="02040503050406030204" pitchFamily="18" charset="0"/>
                <a:cs typeface="Times New Roman" panose="02020603050405020304" pitchFamily="18" charset="0"/>
              </a:rPr>
              <a:t>velocity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z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define the axis of the pipe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radial coordinate measured from the axis outwards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200" b="0" dirty="0">
                <a:solidFill>
                  <a:srgbClr val="333333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YS Text"/>
              </a:rPr>
              <a:t> - </a:t>
            </a:r>
            <a:r>
              <a:rPr lang="en-US" sz="1200" dirty="0">
                <a:effectLst/>
                <a:ea typeface="Calibri" panose="020F0502020204030204" pitchFamily="34" charset="0"/>
              </a:rPr>
              <a:t>the radial coordinate measured from the axis outwards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4EF02B-1161-4343-A920-76CA30ED4615}"/>
                  </a:ext>
                </a:extLst>
              </p:cNvPr>
              <p:cNvSpPr txBox="1"/>
              <p:nvPr/>
            </p:nvSpPr>
            <p:spPr>
              <a:xfrm>
                <a:off x="4425995" y="1702125"/>
                <a:ext cx="2815827" cy="491288"/>
              </a:xfrm>
              <a:prstGeom prst="rect">
                <a:avLst/>
              </a:prstGeom>
              <a:solidFill>
                <a:srgbClr val="AAC40F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44EF02B-1161-4343-A920-76CA30ED4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995" y="1702125"/>
                <a:ext cx="2815827" cy="491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Стрелка: вправо 100">
            <a:extLst>
              <a:ext uri="{FF2B5EF4-FFF2-40B4-BE49-F238E27FC236}">
                <a16:creationId xmlns:a16="http://schemas.microsoft.com/office/drawing/2014/main" id="{79B2CC1D-6271-40B0-BD24-9A49C2D81567}"/>
              </a:ext>
            </a:extLst>
          </p:cNvPr>
          <p:cNvSpPr/>
          <p:nvPr/>
        </p:nvSpPr>
        <p:spPr>
          <a:xfrm>
            <a:off x="5118847" y="2706869"/>
            <a:ext cx="1672696" cy="258689"/>
          </a:xfrm>
          <a:prstGeom prst="rightArrow">
            <a:avLst/>
          </a:prstGeom>
          <a:solidFill>
            <a:srgbClr val="AAC40F"/>
          </a:solidFill>
          <a:ln>
            <a:solidFill>
              <a:srgbClr val="AA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77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49E316E3-C9FA-405A-ACE6-3AF9267C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E25D99-8C07-4D6E-B713-6EACDCF3D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5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519052D-405E-491C-B4E0-278BEFA0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derivation </a:t>
            </a:r>
            <a:r>
              <a:rPr lang="en-US" dirty="0">
                <a:latin typeface="+mj-lt"/>
              </a:rPr>
              <a:t>of </a:t>
            </a:r>
            <a:r>
              <a:rPr lang="en-US" i="0" u="none" strike="noStrike" baseline="0" dirty="0">
                <a:latin typeface="+mj-lt"/>
              </a:rPr>
              <a:t>Hagen-Poiseuille Flow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26106-FAF8-4668-ABBF-466C7D45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561" y="1131142"/>
            <a:ext cx="5715000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C1E56C-BF10-4722-BC55-08D48AA70062}"/>
              </a:ext>
            </a:extLst>
          </p:cNvPr>
          <p:cNvSpPr txBox="1"/>
          <p:nvPr/>
        </p:nvSpPr>
        <p:spPr>
          <a:xfrm>
            <a:off x="7570332" y="4015300"/>
            <a:ext cx="4168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 err="1"/>
              <a:t>Visualization</a:t>
            </a:r>
            <a:r>
              <a:rPr lang="ru-RU" sz="1400" b="1" dirty="0"/>
              <a:t> of </a:t>
            </a:r>
            <a:r>
              <a:rPr lang="ru-RU" sz="1400" b="1" dirty="0" err="1"/>
              <a:t>Hagen-Poiseuille</a:t>
            </a:r>
            <a:r>
              <a:rPr lang="ru-RU" sz="1400" b="1" dirty="0"/>
              <a:t> </a:t>
            </a:r>
            <a:r>
              <a:rPr lang="ru-RU" sz="1400" b="1" dirty="0" err="1"/>
              <a:t>Flow</a:t>
            </a:r>
            <a:endParaRPr lang="ru-RU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36D88A-F127-456F-B054-ED61AFBDF8C9}"/>
                  </a:ext>
                </a:extLst>
              </p:cNvPr>
              <p:cNvSpPr txBox="1"/>
              <p:nvPr/>
            </p:nvSpPr>
            <p:spPr>
              <a:xfrm>
                <a:off x="2038237" y="3660357"/>
                <a:ext cx="2452906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func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36D88A-F127-456F-B054-ED61AFBD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237" y="3660357"/>
                <a:ext cx="2452906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36FC7A-4EF3-41A1-9840-7815D09EA856}"/>
                  </a:ext>
                </a:extLst>
              </p:cNvPr>
              <p:cNvSpPr txBox="1"/>
              <p:nvPr/>
            </p:nvSpPr>
            <p:spPr>
              <a:xfrm>
                <a:off x="1318694" y="4900932"/>
                <a:ext cx="1788822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36FC7A-4EF3-41A1-9840-7815D09E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94" y="4900932"/>
                <a:ext cx="1788822" cy="616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FADAD7-910F-4E44-B28E-74C4E7E507C8}"/>
                  </a:ext>
                </a:extLst>
              </p:cNvPr>
              <p:cNvSpPr txBox="1"/>
              <p:nvPr/>
            </p:nvSpPr>
            <p:spPr>
              <a:xfrm>
                <a:off x="4147633" y="4871771"/>
                <a:ext cx="1470212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FADAD7-910F-4E44-B28E-74C4E7E50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633" y="4871771"/>
                <a:ext cx="1470212" cy="7203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0D725-CC38-4C76-86B5-9FCFF33CF0DA}"/>
                  </a:ext>
                </a:extLst>
              </p:cNvPr>
              <p:cNvSpPr txBox="1"/>
              <p:nvPr/>
            </p:nvSpPr>
            <p:spPr>
              <a:xfrm>
                <a:off x="6457615" y="4890943"/>
                <a:ext cx="2026023" cy="720325"/>
              </a:xfrm>
              <a:prstGeom prst="rect">
                <a:avLst/>
              </a:prstGeom>
              <a:noFill/>
              <a:ln w="38100"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A0D725-CC38-4C76-86B5-9FCFF33CF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615" y="4890943"/>
                <a:ext cx="2026023" cy="720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AAC40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10B36A2-4B90-46CB-B503-EBC929CEA844}"/>
              </a:ext>
            </a:extLst>
          </p:cNvPr>
          <p:cNvSpPr txBox="1"/>
          <p:nvPr/>
        </p:nvSpPr>
        <p:spPr>
          <a:xfrm>
            <a:off x="834139" y="943567"/>
            <a:ext cx="29491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</a:t>
            </a:r>
            <a:r>
              <a:rPr lang="en-US" sz="1600" b="0" i="0" u="none" strike="noStrike" baseline="0" dirty="0"/>
              <a:t> depends only on z and:</a:t>
            </a:r>
            <a:endParaRPr lang="ru-RU" sz="1600" dirty="0"/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4E80336-4713-445F-A66F-8D2AF1F0BC4A}"/>
              </a:ext>
            </a:extLst>
          </p:cNvPr>
          <p:cNvGrpSpPr/>
          <p:nvPr/>
        </p:nvGrpSpPr>
        <p:grpSpPr>
          <a:xfrm>
            <a:off x="533766" y="1196354"/>
            <a:ext cx="4988494" cy="2172576"/>
            <a:chOff x="453081" y="1312899"/>
            <a:chExt cx="4988494" cy="2172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E8C66B-A287-4E95-895E-CBF78B6FAB44}"/>
                    </a:ext>
                  </a:extLst>
                </p:cNvPr>
                <p:cNvSpPr txBox="1"/>
                <p:nvPr/>
              </p:nvSpPr>
              <p:spPr>
                <a:xfrm>
                  <a:off x="3974630" y="1422608"/>
                  <a:ext cx="1466945" cy="5192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  <a14:m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≡ − 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a14:m>
                  <a:endParaRPr lang="ru-RU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E8C66B-A287-4E95-895E-CBF78B6FA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4630" y="1422608"/>
                  <a:ext cx="1466945" cy="519245"/>
                </a:xfrm>
                <a:prstGeom prst="rect">
                  <a:avLst/>
                </a:prstGeom>
                <a:blipFill>
                  <a:blip r:embed="rId7"/>
                  <a:stretch>
                    <a:fillRect b="-235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1C52B1-719E-4A0F-8C29-124B0B56DC48}"/>
                    </a:ext>
                  </a:extLst>
                </p:cNvPr>
                <p:cNvSpPr txBox="1"/>
                <p:nvPr/>
              </p:nvSpPr>
              <p:spPr>
                <a:xfrm>
                  <a:off x="1986714" y="2770792"/>
                  <a:ext cx="2080234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>
                          <m:f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  <m:d>
                          <m:dPr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f>
                              <m:fPr>
                                <m:ctrlPr>
                                  <a:rPr lang="ru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𝑑𝑢</m:t>
                                </m:r>
                              </m:num>
                              <m:den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1C52B1-719E-4A0F-8C29-124B0B56DC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714" y="2770792"/>
                  <a:ext cx="2080234" cy="7146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23D100-3A24-4BF6-8038-4BE1B7259AFE}"/>
                    </a:ext>
                  </a:extLst>
                </p:cNvPr>
                <p:cNvSpPr txBox="1"/>
                <p:nvPr/>
              </p:nvSpPr>
              <p:spPr>
                <a:xfrm>
                  <a:off x="453081" y="1312899"/>
                  <a:ext cx="3055578" cy="6481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ru-RU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ru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ru-RU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ru-RU" i="0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constant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23D100-3A24-4BF6-8038-4BE1B7259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081" y="1312899"/>
                  <a:ext cx="3055578" cy="64812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Стрелка: вправо 23">
              <a:extLst>
                <a:ext uri="{FF2B5EF4-FFF2-40B4-BE49-F238E27FC236}">
                  <a16:creationId xmlns:a16="http://schemas.microsoft.com/office/drawing/2014/main" id="{EFA5C6AC-5457-4447-A348-088748430B08}"/>
                </a:ext>
              </a:extLst>
            </p:cNvPr>
            <p:cNvSpPr/>
            <p:nvPr/>
          </p:nvSpPr>
          <p:spPr>
            <a:xfrm>
              <a:off x="3114221" y="1576433"/>
              <a:ext cx="609810" cy="211596"/>
            </a:xfrm>
            <a:prstGeom prst="rightArrow">
              <a:avLst/>
            </a:prstGeom>
            <a:solidFill>
              <a:srgbClr val="AAC40F"/>
            </a:solidFill>
            <a:ln>
              <a:solidFill>
                <a:srgbClr val="AA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9" name="Прямая соединительная линия 28">
              <a:extLst>
                <a:ext uri="{FF2B5EF4-FFF2-40B4-BE49-F238E27FC236}">
                  <a16:creationId xmlns:a16="http://schemas.microsoft.com/office/drawing/2014/main" id="{F69823F1-F70C-4B31-9B3F-C3DFAD759E18}"/>
                </a:ext>
              </a:extLst>
            </p:cNvPr>
            <p:cNvCxnSpPr/>
            <p:nvPr/>
          </p:nvCxnSpPr>
          <p:spPr>
            <a:xfrm>
              <a:off x="995082" y="2133596"/>
              <a:ext cx="4186518" cy="0"/>
            </a:xfrm>
            <a:prstGeom prst="line">
              <a:avLst/>
            </a:prstGeom>
            <a:ln>
              <a:solidFill>
                <a:srgbClr val="AA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FECAC592-0E6D-4AB4-925B-2F45E301E94B}"/>
                </a:ext>
              </a:extLst>
            </p:cNvPr>
            <p:cNvCxnSpPr/>
            <p:nvPr/>
          </p:nvCxnSpPr>
          <p:spPr>
            <a:xfrm>
              <a:off x="2931459" y="2214282"/>
              <a:ext cx="0" cy="439271"/>
            </a:xfrm>
            <a:prstGeom prst="straightConnector1">
              <a:avLst/>
            </a:prstGeom>
            <a:ln w="57150">
              <a:solidFill>
                <a:srgbClr val="AAC40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CE9CA6-06FF-4896-87F1-5E1CBFD54A86}"/>
              </a:ext>
            </a:extLst>
          </p:cNvPr>
          <p:cNvSpPr txBox="1"/>
          <p:nvPr/>
        </p:nvSpPr>
        <p:spPr>
          <a:xfrm>
            <a:off x="834139" y="336893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/>
              <a:t>Integration of the preceding equation gives:</a:t>
            </a:r>
            <a:endParaRPr lang="ru-RU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8EAFBE-B351-48DD-9B19-51FAC375F22F}"/>
              </a:ext>
            </a:extLst>
          </p:cNvPr>
          <p:cNvSpPr txBox="1"/>
          <p:nvPr/>
        </p:nvSpPr>
        <p:spPr>
          <a:xfrm>
            <a:off x="795920" y="4351893"/>
            <a:ext cx="119070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/>
              <a:t>Since</a:t>
            </a:r>
            <a:r>
              <a:rPr lang="ru-RU" sz="1600" dirty="0"/>
              <a:t> </a:t>
            </a:r>
            <a:r>
              <a:rPr lang="ru-RU" sz="1600" dirty="0" err="1"/>
              <a:t>velocity</a:t>
            </a:r>
            <a:r>
              <a:rPr lang="ru-RU" sz="1600" dirty="0"/>
              <a:t> </a:t>
            </a:r>
            <a:r>
              <a:rPr lang="ru-RU" sz="1600" dirty="0" err="1"/>
              <a:t>must</a:t>
            </a:r>
            <a:r>
              <a:rPr lang="ru-RU" sz="1600" dirty="0"/>
              <a:t> be </a:t>
            </a:r>
            <a:r>
              <a:rPr lang="ru-RU" sz="1600" dirty="0" err="1"/>
              <a:t>bounded</a:t>
            </a:r>
            <a:r>
              <a:rPr lang="ru-RU" sz="1600" dirty="0"/>
              <a:t> </a:t>
            </a:r>
            <a:r>
              <a:rPr lang="ru-RU" sz="1600" dirty="0" err="1"/>
              <a:t>in</a:t>
            </a:r>
            <a:r>
              <a:rPr lang="ru-RU" sz="1600" dirty="0"/>
              <a:t> the </a:t>
            </a:r>
            <a:r>
              <a:rPr lang="ru-RU" sz="1600" dirty="0" err="1"/>
              <a:t>flow</a:t>
            </a:r>
            <a:r>
              <a:rPr lang="ru-RU" sz="1600" dirty="0"/>
              <a:t> </a:t>
            </a:r>
            <a:r>
              <a:rPr lang="ru-RU" sz="1600" dirty="0" err="1"/>
              <a:t>region</a:t>
            </a:r>
            <a:r>
              <a:rPr lang="ru-RU" sz="1600" dirty="0"/>
              <a:t>, the </a:t>
            </a:r>
            <a:r>
              <a:rPr lang="ru-RU" sz="1600" dirty="0" err="1"/>
              <a:t>integration</a:t>
            </a:r>
            <a:r>
              <a:rPr lang="ru-RU" sz="1600" dirty="0"/>
              <a:t> </a:t>
            </a:r>
            <a:r>
              <a:rPr lang="ru-RU" sz="1600" dirty="0" err="1"/>
              <a:t>constant</a:t>
            </a:r>
            <a:r>
              <a:rPr lang="ru-RU" sz="1600" dirty="0"/>
              <a:t> </a:t>
            </a:r>
            <a:r>
              <a:rPr lang="ru-RU" sz="1600" dirty="0" err="1"/>
              <a:t>must</a:t>
            </a:r>
            <a:r>
              <a:rPr lang="ru-RU" sz="1600" dirty="0"/>
              <a:t> be </a:t>
            </a:r>
            <a:r>
              <a:rPr lang="ru-RU" sz="1600" dirty="0" err="1"/>
              <a:t>zero</a:t>
            </a:r>
            <a:r>
              <a:rPr lang="ru-RU" sz="1600" dirty="0"/>
              <a:t>. </a:t>
            </a:r>
            <a:r>
              <a:rPr lang="ru-RU" sz="1600" dirty="0" err="1"/>
              <a:t>Now</a:t>
            </a:r>
            <a:r>
              <a:rPr lang="ru-RU" sz="1600" dirty="0"/>
              <a:t> the </a:t>
            </a:r>
            <a:r>
              <a:rPr lang="ru-RU" sz="1600" dirty="0" err="1"/>
              <a:t>nonslip</a:t>
            </a:r>
            <a:r>
              <a:rPr lang="ru-RU" sz="1600" dirty="0"/>
              <a:t> </a:t>
            </a:r>
            <a:r>
              <a:rPr lang="ru-RU" sz="1600" dirty="0" err="1"/>
              <a:t>condition</a:t>
            </a:r>
            <a:r>
              <a:rPr lang="ru-RU" sz="1600" dirty="0"/>
              <a:t> </a:t>
            </a:r>
            <a:r>
              <a:rPr lang="ru-RU" sz="1600" dirty="0" err="1"/>
              <a:t>on</a:t>
            </a:r>
            <a:r>
              <a:rPr lang="ru-RU" sz="1600" dirty="0"/>
              <a:t> the </a:t>
            </a:r>
            <a:r>
              <a:rPr lang="ru-RU" sz="1600" dirty="0" err="1"/>
              <a:t>cylindrical</a:t>
            </a:r>
            <a:r>
              <a:rPr lang="ru-RU" sz="1600" dirty="0"/>
              <a:t> </a:t>
            </a:r>
            <a:r>
              <a:rPr lang="ru-RU" sz="1600" dirty="0" err="1"/>
              <a:t>wall</a:t>
            </a:r>
            <a:r>
              <a:rPr lang="ru-RU" sz="1600" dirty="0"/>
              <a:t> </a:t>
            </a:r>
            <a:r>
              <a:rPr lang="ru-RU" sz="1600" dirty="0" err="1"/>
              <a:t>demands</a:t>
            </a:r>
            <a:r>
              <a:rPr lang="ru-RU" sz="1600" dirty="0"/>
              <a:t> </a:t>
            </a:r>
            <a:r>
              <a:rPr lang="ru-RU" sz="1600" dirty="0" err="1"/>
              <a:t>that</a:t>
            </a:r>
            <a:r>
              <a:rPr lang="en-US" sz="1600" dirty="0"/>
              <a:t>:</a:t>
            </a:r>
            <a:endParaRPr lang="ru-RU" sz="1600" dirty="0"/>
          </a:p>
        </p:txBody>
      </p:sp>
      <p:sp>
        <p:nvSpPr>
          <p:cNvPr id="39" name="Стрелка: вправо 38">
            <a:extLst>
              <a:ext uri="{FF2B5EF4-FFF2-40B4-BE49-F238E27FC236}">
                <a16:creationId xmlns:a16="http://schemas.microsoft.com/office/drawing/2014/main" id="{5D770915-F60A-446D-8644-3EC2F2F3493A}"/>
              </a:ext>
            </a:extLst>
          </p:cNvPr>
          <p:cNvSpPr/>
          <p:nvPr/>
        </p:nvSpPr>
        <p:spPr>
          <a:xfrm>
            <a:off x="3347306" y="5145473"/>
            <a:ext cx="609810" cy="211596"/>
          </a:xfrm>
          <a:prstGeom prst="rightArrow">
            <a:avLst/>
          </a:prstGeom>
          <a:solidFill>
            <a:srgbClr val="AAC40F"/>
          </a:solidFill>
          <a:ln>
            <a:solidFill>
              <a:srgbClr val="AA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2D54FB-7C06-40B7-ADEC-012FA08F5539}"/>
              </a:ext>
            </a:extLst>
          </p:cNvPr>
          <p:cNvSpPr txBox="1"/>
          <p:nvPr/>
        </p:nvSpPr>
        <p:spPr>
          <a:xfrm>
            <a:off x="5681633" y="5081829"/>
            <a:ext cx="526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and</a:t>
            </a:r>
            <a:endParaRPr lang="ru-RU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D9A269-4C8B-40F7-A85A-387EF0756906}"/>
              </a:ext>
            </a:extLst>
          </p:cNvPr>
          <p:cNvSpPr txBox="1"/>
          <p:nvPr/>
        </p:nvSpPr>
        <p:spPr>
          <a:xfrm>
            <a:off x="8747863" y="4855663"/>
            <a:ext cx="29910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/>
              <a:t>the </a:t>
            </a:r>
            <a:r>
              <a:rPr lang="ru-RU" sz="1600" dirty="0" err="1"/>
              <a:t>velocity</a:t>
            </a:r>
            <a:r>
              <a:rPr lang="ru-RU" sz="1600" dirty="0"/>
              <a:t> </a:t>
            </a:r>
            <a:r>
              <a:rPr lang="ru-RU" sz="1600" dirty="0" err="1"/>
              <a:t>over</a:t>
            </a:r>
            <a:r>
              <a:rPr lang="ru-RU" sz="1600" dirty="0"/>
              <a:t> the </a:t>
            </a:r>
            <a:r>
              <a:rPr lang="ru-RU" sz="1600" dirty="0" err="1"/>
              <a:t>cross-section</a:t>
            </a:r>
            <a:r>
              <a:rPr lang="ru-RU" sz="1600" dirty="0"/>
              <a:t> </a:t>
            </a:r>
            <a:r>
              <a:rPr lang="ru-RU" sz="1600" dirty="0" err="1"/>
              <a:t>is</a:t>
            </a:r>
            <a:r>
              <a:rPr lang="ru-RU" sz="1600" dirty="0"/>
              <a:t> </a:t>
            </a:r>
            <a:r>
              <a:rPr lang="ru-RU" sz="1600" dirty="0" err="1"/>
              <a:t>distributed</a:t>
            </a:r>
            <a:r>
              <a:rPr lang="ru-RU" sz="1600" dirty="0"/>
              <a:t> </a:t>
            </a:r>
            <a:r>
              <a:rPr lang="ru-RU" sz="1600" dirty="0" err="1"/>
              <a:t>in</a:t>
            </a:r>
            <a:r>
              <a:rPr lang="ru-RU" sz="1600" dirty="0"/>
              <a:t> the </a:t>
            </a:r>
            <a:r>
              <a:rPr lang="ru-RU" sz="1600" dirty="0" err="1"/>
              <a:t>form</a:t>
            </a:r>
            <a:r>
              <a:rPr lang="ru-RU" sz="1600" dirty="0"/>
              <a:t> of a </a:t>
            </a:r>
            <a:r>
              <a:rPr lang="ru-RU" sz="1600" dirty="0" err="1"/>
              <a:t>paraboloid</a:t>
            </a:r>
            <a:r>
              <a:rPr lang="ru-RU" sz="1600" dirty="0"/>
              <a:t>.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995EA7-8643-4AB0-9753-15A4573531EE}"/>
              </a:ext>
            </a:extLst>
          </p:cNvPr>
          <p:cNvSpPr txBox="1"/>
          <p:nvPr/>
        </p:nvSpPr>
        <p:spPr>
          <a:xfrm>
            <a:off x="4055315" y="5927308"/>
            <a:ext cx="3515017" cy="369332"/>
          </a:xfrm>
          <a:prstGeom prst="rect">
            <a:avLst/>
          </a:prstGeom>
          <a:solidFill>
            <a:srgbClr val="AAC40F"/>
          </a:solidFill>
        </p:spPr>
        <p:txBody>
          <a:bodyPr wrap="square">
            <a:spAutoFit/>
          </a:bodyPr>
          <a:lstStyle/>
          <a:p>
            <a:r>
              <a:rPr lang="ru-RU" sz="1800" dirty="0"/>
              <a:t>The </a:t>
            </a:r>
            <a:r>
              <a:rPr lang="ru-RU" sz="1800" dirty="0" err="1"/>
              <a:t>maximum</a:t>
            </a:r>
            <a:r>
              <a:rPr lang="ru-RU" sz="1800" dirty="0"/>
              <a:t> </a:t>
            </a:r>
            <a:r>
              <a:rPr lang="ru-RU" sz="1800" dirty="0" err="1"/>
              <a:t>velocity</a:t>
            </a:r>
            <a:r>
              <a:rPr lang="ru-RU" sz="1800" dirty="0"/>
              <a:t> </a:t>
            </a:r>
            <a:r>
              <a:rPr lang="ru-RU" sz="1800" dirty="0" err="1"/>
              <a:t>is</a:t>
            </a:r>
            <a:r>
              <a:rPr lang="ru-RU" sz="1800" dirty="0"/>
              <a:t> </a:t>
            </a:r>
            <a:r>
              <a:rPr lang="ru-RU" sz="1800" dirty="0" err="1"/>
              <a:t>at</a:t>
            </a:r>
            <a:r>
              <a:rPr lang="en-US" dirty="0"/>
              <a:t> </a:t>
            </a:r>
            <a:r>
              <a:rPr lang="ru-RU" sz="1800" dirty="0"/>
              <a:t>r = 0</a:t>
            </a:r>
          </a:p>
        </p:txBody>
      </p:sp>
    </p:spTree>
    <p:extLst>
      <p:ext uri="{BB962C8B-B14F-4D97-AF65-F5344CB8AC3E}">
        <p14:creationId xmlns:p14="http://schemas.microsoft.com/office/powerpoint/2010/main" val="208955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D8F64C50-AB05-4677-A585-42070929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A3A077-0E0D-4147-B958-A270FDF2B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6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9A8CE2-0370-4C34-866F-484475E8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Courant-Friedrichs-Lewy Condition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62608-84DE-4000-A261-1FAE2EB774B4}"/>
              </a:ext>
            </a:extLst>
          </p:cNvPr>
          <p:cNvSpPr txBox="1"/>
          <p:nvPr/>
        </p:nvSpPr>
        <p:spPr>
          <a:xfrm>
            <a:off x="834140" y="1153343"/>
            <a:ext cx="9878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Courant-Friedrichs-Lewy</a:t>
            </a:r>
            <a:r>
              <a:rPr lang="ru-RU" dirty="0"/>
              <a:t> </a:t>
            </a:r>
            <a:r>
              <a:rPr lang="ru-RU" dirty="0" err="1"/>
              <a:t>Condition</a:t>
            </a:r>
            <a:r>
              <a:rPr lang="ru-RU" dirty="0"/>
              <a:t> </a:t>
            </a:r>
            <a:r>
              <a:rPr lang="ru-RU" dirty="0" err="1"/>
              <a:t>states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, </a:t>
            </a:r>
            <a:r>
              <a:rPr lang="ru-RU" dirty="0" err="1"/>
              <a:t>given</a:t>
            </a:r>
            <a:r>
              <a:rPr lang="ru-RU" dirty="0"/>
              <a:t> a </a:t>
            </a:r>
            <a:r>
              <a:rPr lang="ru-RU" dirty="0" err="1"/>
              <a:t>space</a:t>
            </a:r>
            <a:r>
              <a:rPr lang="ru-RU" dirty="0"/>
              <a:t> </a:t>
            </a:r>
            <a:r>
              <a:rPr lang="ru-RU" dirty="0" err="1"/>
              <a:t>discretization</a:t>
            </a:r>
            <a:r>
              <a:rPr lang="ru-RU" dirty="0"/>
              <a:t>, a </a:t>
            </a:r>
            <a:r>
              <a:rPr lang="ru-RU" dirty="0" err="1"/>
              <a:t>time</a:t>
            </a:r>
            <a:r>
              <a:rPr lang="ru-RU" dirty="0"/>
              <a:t> </a:t>
            </a:r>
            <a:r>
              <a:rPr lang="ru-RU" dirty="0" err="1"/>
              <a:t>step</a:t>
            </a:r>
            <a:r>
              <a:rPr lang="ru-RU" dirty="0"/>
              <a:t> </a:t>
            </a:r>
            <a:r>
              <a:rPr lang="ru-RU" dirty="0" err="1"/>
              <a:t>bigger</a:t>
            </a:r>
            <a:r>
              <a:rPr lang="ru-RU" dirty="0"/>
              <a:t> </a:t>
            </a:r>
            <a:r>
              <a:rPr lang="ru-RU" dirty="0" err="1"/>
              <a:t>than</a:t>
            </a:r>
            <a:r>
              <a:rPr lang="ru-RU" dirty="0"/>
              <a:t> </a:t>
            </a:r>
            <a:r>
              <a:rPr lang="ru-RU" dirty="0" err="1"/>
              <a:t>some</a:t>
            </a:r>
            <a:r>
              <a:rPr lang="ru-RU" dirty="0"/>
              <a:t> </a:t>
            </a:r>
            <a:r>
              <a:rPr lang="ru-RU" dirty="0" err="1"/>
              <a:t>computable</a:t>
            </a:r>
            <a:r>
              <a:rPr lang="ru-RU" dirty="0"/>
              <a:t> </a:t>
            </a:r>
            <a:r>
              <a:rPr lang="ru-RU" dirty="0" err="1"/>
              <a:t>quantity</a:t>
            </a:r>
            <a:r>
              <a:rPr lang="ru-RU" dirty="0"/>
              <a:t> </a:t>
            </a:r>
            <a:r>
              <a:rPr lang="ru-RU" dirty="0" err="1"/>
              <a:t>should</a:t>
            </a:r>
            <a:r>
              <a:rPr lang="ru-RU" dirty="0"/>
              <a:t> </a:t>
            </a:r>
            <a:r>
              <a:rPr lang="ru-RU" dirty="0" err="1"/>
              <a:t>not</a:t>
            </a:r>
            <a:r>
              <a:rPr lang="ru-RU" dirty="0"/>
              <a:t> be </a:t>
            </a:r>
            <a:r>
              <a:rPr lang="ru-RU" dirty="0" err="1"/>
              <a:t>taken</a:t>
            </a:r>
            <a:r>
              <a:rPr lang="ru-RU" dirty="0"/>
              <a:t>. </a:t>
            </a:r>
            <a:r>
              <a:rPr lang="ru-RU" dirty="0" err="1"/>
              <a:t>Thus</a:t>
            </a:r>
            <a:r>
              <a:rPr lang="ru-RU" dirty="0"/>
              <a:t> the </a:t>
            </a:r>
            <a:r>
              <a:rPr lang="ru-RU" dirty="0" err="1"/>
              <a:t>time</a:t>
            </a:r>
            <a:r>
              <a:rPr lang="ru-RU" dirty="0"/>
              <a:t> </a:t>
            </a:r>
            <a:r>
              <a:rPr lang="ru-RU" dirty="0" err="1"/>
              <a:t>step</a:t>
            </a:r>
            <a:r>
              <a:rPr lang="ru-RU" dirty="0"/>
              <a:t> </a:t>
            </a:r>
            <a:r>
              <a:rPr lang="ru-RU" dirty="0" err="1"/>
              <a:t>must</a:t>
            </a:r>
            <a:r>
              <a:rPr lang="ru-RU" dirty="0"/>
              <a:t> be </a:t>
            </a:r>
            <a:r>
              <a:rPr lang="ru-RU" dirty="0" err="1"/>
              <a:t>kept</a:t>
            </a:r>
            <a:r>
              <a:rPr lang="ru-RU" dirty="0"/>
              <a:t> small enough </a:t>
            </a:r>
            <a:r>
              <a:rPr lang="ru-RU" dirty="0" err="1"/>
              <a:t>so</a:t>
            </a:r>
            <a:r>
              <a:rPr lang="ru-RU" dirty="0"/>
              <a:t> </a:t>
            </a:r>
            <a:r>
              <a:rPr lang="ru-RU" dirty="0" err="1"/>
              <a:t>that</a:t>
            </a:r>
            <a:r>
              <a:rPr lang="ru-RU" dirty="0"/>
              <a:t> </a:t>
            </a:r>
            <a:r>
              <a:rPr lang="ru-RU" dirty="0" err="1"/>
              <a:t>information</a:t>
            </a:r>
            <a:r>
              <a:rPr lang="ru-RU" dirty="0"/>
              <a:t> </a:t>
            </a:r>
            <a:r>
              <a:rPr lang="ru-RU" dirty="0" err="1"/>
              <a:t>has</a:t>
            </a:r>
            <a:r>
              <a:rPr lang="ru-RU" dirty="0"/>
              <a:t> enough </a:t>
            </a:r>
            <a:r>
              <a:rPr lang="ru-RU" dirty="0" err="1"/>
              <a:t>time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propagate</a:t>
            </a:r>
            <a:r>
              <a:rPr lang="ru-RU" dirty="0"/>
              <a:t> </a:t>
            </a:r>
            <a:r>
              <a:rPr lang="ru-RU" dirty="0" err="1"/>
              <a:t>through</a:t>
            </a:r>
            <a:r>
              <a:rPr lang="ru-RU" dirty="0"/>
              <a:t> the </a:t>
            </a:r>
            <a:r>
              <a:rPr lang="ru-RU" dirty="0" err="1"/>
              <a:t>space</a:t>
            </a:r>
            <a:r>
              <a:rPr lang="ru-RU" dirty="0"/>
              <a:t> </a:t>
            </a:r>
            <a:r>
              <a:rPr lang="ru-RU" dirty="0" err="1"/>
              <a:t>discretization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FAF61-1E28-4630-A94B-EC3C2C8C5351}"/>
              </a:ext>
            </a:extLst>
          </p:cNvPr>
          <p:cNvSpPr txBox="1"/>
          <p:nvPr/>
        </p:nvSpPr>
        <p:spPr>
          <a:xfrm>
            <a:off x="834140" y="2505670"/>
            <a:ext cx="9878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  <a:r>
              <a:rPr lang="en-US" b="0" i="0" dirty="0">
                <a:effectLst/>
              </a:rPr>
              <a:t>or any explicit simple linear convection problem, the Courant number must be equal or smaller than 1, otherwise, the numerical viscosity would be negative.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0149E-4D43-4460-9C29-F0BF9AE218A8}"/>
                  </a:ext>
                </a:extLst>
              </p:cNvPr>
              <p:cNvSpPr txBox="1"/>
              <p:nvPr/>
            </p:nvSpPr>
            <p:spPr>
              <a:xfrm>
                <a:off x="4734665" y="4181371"/>
                <a:ext cx="1543008" cy="735138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ru-RU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200" i="0">
                          <a:latin typeface="Cambria Math" panose="02040503050406030204" pitchFamily="18" charset="0"/>
                        </a:rPr>
                        <m:t> ≤</m:t>
                      </m:r>
                      <m:f>
                        <m:fPr>
                          <m:ctrlPr>
                            <a:rPr lang="ru-RU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90149E-4D43-4460-9C29-F0BF9AE21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665" y="4181371"/>
                <a:ext cx="1543008" cy="7351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AAC40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21062CC-4EE9-4134-A821-18710E4FEF19}"/>
              </a:ext>
            </a:extLst>
          </p:cNvPr>
          <p:cNvSpPr txBox="1"/>
          <p:nvPr/>
        </p:nvSpPr>
        <p:spPr>
          <a:xfrm>
            <a:off x="6507078" y="4336012"/>
            <a:ext cx="4824310" cy="336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 – </a:t>
            </a:r>
            <a:r>
              <a:rPr lang="en-US" sz="1600" dirty="0">
                <a:ea typeface="Cambria Math" panose="02040503050406030204" pitchFamily="18" charset="0"/>
                <a:cs typeface="Times New Roman" panose="02020603050405020304" pitchFamily="18" charset="0"/>
              </a:rPr>
              <a:t>kinematic viscosity, </a:t>
            </a:r>
            <a:r>
              <a:rPr lang="en-US" sz="1600" i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 – </a:t>
            </a:r>
            <a:r>
              <a:rPr lang="en-US" sz="1600" dirty="0">
                <a:effectLst/>
                <a:ea typeface="Cambria Math" panose="02040503050406030204" pitchFamily="18" charset="0"/>
                <a:cs typeface="Times New Roman" panose="02020603050405020304" pitchFamily="18" charset="0"/>
              </a:rPr>
              <a:t>time-step length 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373275-3853-4E79-9DED-644399622DC0}"/>
                  </a:ext>
                </a:extLst>
              </p:cNvPr>
              <p:cNvSpPr txBox="1"/>
              <p:nvPr/>
            </p:nvSpPr>
            <p:spPr>
              <a:xfrm>
                <a:off x="1205189" y="4172010"/>
                <a:ext cx="1932457" cy="605743"/>
              </a:xfrm>
              <a:prstGeom prst="rect">
                <a:avLst/>
              </a:prstGeom>
              <a:noFill/>
              <a:ln>
                <a:solidFill>
                  <a:srgbClr val="AAC40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f>
                      <m:f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sSup>
                      <m:sSupPr>
                        <m:ctrlPr>
                          <a:rPr lang="ru-RU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373275-3853-4E79-9DED-644399622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89" y="4172010"/>
                <a:ext cx="1932457" cy="605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AAC40F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743C145-9AD0-4803-BD10-B8E557E3A147}"/>
              </a:ext>
            </a:extLst>
          </p:cNvPr>
          <p:cNvCxnSpPr/>
          <p:nvPr/>
        </p:nvCxnSpPr>
        <p:spPr>
          <a:xfrm>
            <a:off x="3343835" y="4419600"/>
            <a:ext cx="1057836" cy="0"/>
          </a:xfrm>
          <a:prstGeom prst="straightConnector1">
            <a:avLst/>
          </a:prstGeom>
          <a:ln w="28575">
            <a:solidFill>
              <a:srgbClr val="AAC40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2FA067-9D9C-41BD-AD86-9A9A6AB48BA7}"/>
              </a:ext>
            </a:extLst>
          </p:cNvPr>
          <p:cNvSpPr txBox="1"/>
          <p:nvPr/>
        </p:nvSpPr>
        <p:spPr>
          <a:xfrm>
            <a:off x="849642" y="3351901"/>
            <a:ext cx="10042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The </a:t>
            </a:r>
            <a:r>
              <a:rPr lang="ru-RU" dirty="0" err="1"/>
              <a:t>explicit</a:t>
            </a:r>
            <a:r>
              <a:rPr lang="ru-RU" dirty="0"/>
              <a:t> </a:t>
            </a:r>
            <a:r>
              <a:rPr lang="ru-RU" dirty="0" err="1"/>
              <a:t>scheme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b="1" dirty="0" err="1"/>
              <a:t>conditionally</a:t>
            </a:r>
            <a:r>
              <a:rPr lang="ru-RU" b="1" dirty="0"/>
              <a:t> </a:t>
            </a:r>
            <a:r>
              <a:rPr lang="ru-RU" b="1" dirty="0" err="1"/>
              <a:t>stable</a:t>
            </a:r>
            <a:r>
              <a:rPr lang="ru-RU" b="1" dirty="0"/>
              <a:t> </a:t>
            </a:r>
            <a:r>
              <a:rPr lang="ru-RU" dirty="0" err="1"/>
              <a:t>under</a:t>
            </a:r>
            <a:r>
              <a:rPr lang="ru-RU" dirty="0"/>
              <a:t> the </a:t>
            </a:r>
            <a:r>
              <a:rPr lang="ru-RU" dirty="0" err="1"/>
              <a:t>following</a:t>
            </a:r>
            <a:r>
              <a:rPr lang="ru-RU" dirty="0"/>
              <a:t> CFL-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condition</a:t>
            </a:r>
            <a:r>
              <a:rPr lang="en-US" dirty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23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8E10FCB-FA5D-4155-9812-51DCC2FA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AEEE76-A118-4720-B388-C1658D7A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7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F0933C-49B4-4578-8B5F-16A2C74A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gradient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FD8908-4524-4490-84E3-669201AD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17" y="1855349"/>
            <a:ext cx="5282453" cy="28443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3DD930-8A92-4062-9C19-6CAE57C18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4" y="1855349"/>
            <a:ext cx="5282454" cy="2844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EC0D15-EC93-4BDB-AB3A-2B2D250ABA7C}"/>
              </a:ext>
            </a:extLst>
          </p:cNvPr>
          <p:cNvSpPr txBox="1"/>
          <p:nvPr/>
        </p:nvSpPr>
        <p:spPr>
          <a:xfrm>
            <a:off x="1918447" y="4860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Adverse</a:t>
            </a:r>
            <a:r>
              <a:rPr lang="ru-RU" dirty="0"/>
              <a:t> </a:t>
            </a:r>
            <a:r>
              <a:rPr lang="ru-RU" dirty="0" err="1"/>
              <a:t>parabolic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ru-RU" dirty="0"/>
              <a:t>, </a:t>
            </a:r>
            <a:r>
              <a:rPr lang="en-US" dirty="0"/>
              <a:t>&gt;0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D8675-802C-4A0D-9386-8DC4A9CBC89F}"/>
              </a:ext>
            </a:extLst>
          </p:cNvPr>
          <p:cNvSpPr txBox="1"/>
          <p:nvPr/>
        </p:nvSpPr>
        <p:spPr>
          <a:xfrm>
            <a:off x="8259788" y="4860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Favorable</a:t>
            </a:r>
            <a:r>
              <a:rPr lang="ru-RU" dirty="0"/>
              <a:t> </a:t>
            </a:r>
            <a:r>
              <a:rPr lang="ru-RU" dirty="0" err="1"/>
              <a:t>parabolic</a:t>
            </a:r>
            <a:r>
              <a:rPr lang="ru-RU" dirty="0"/>
              <a:t> </a:t>
            </a:r>
            <a:r>
              <a:rPr lang="ru-RU" dirty="0" err="1"/>
              <a:t>flow</a:t>
            </a:r>
            <a:r>
              <a:rPr lang="en-US" dirty="0"/>
              <a:t>, &lt;0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03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929EBF9A-CDBF-4573-A4FE-554943BA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586879-00BC-4378-9DC9-F8AFFAFA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5143D-9E5D-4449-A0CA-800E45F0AC26}" type="slidenum">
              <a:rPr lang="en-US" smtClean="0"/>
              <a:t>8</a:t>
            </a:fld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54FE35-D649-47AA-84CB-A25716A7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1A4C58-1C12-4441-B94F-A5FAF5E6F6C0}"/>
              </a:ext>
            </a:extLst>
          </p:cNvPr>
          <p:cNvSpPr txBox="1"/>
          <p:nvPr/>
        </p:nvSpPr>
        <p:spPr>
          <a:xfrm>
            <a:off x="834139" y="1094618"/>
            <a:ext cx="111594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</a:rPr>
              <a:t>Eichheimer</a:t>
            </a:r>
            <a:r>
              <a:rPr lang="en-US" dirty="0">
                <a:effectLst/>
              </a:rPr>
              <a:t>, P. </a:t>
            </a:r>
            <a:r>
              <a:rPr lang="en-US" i="1" dirty="0">
                <a:effectLst/>
              </a:rPr>
              <a:t>et al.</a:t>
            </a:r>
            <a:r>
              <a:rPr lang="en-US" dirty="0">
                <a:effectLst/>
              </a:rPr>
              <a:t> (2019) “Pore-scale permeability prediction for </a:t>
            </a:r>
            <a:r>
              <a:rPr lang="en-US" dirty="0" err="1">
                <a:effectLst/>
              </a:rPr>
              <a:t>newtonian</a:t>
            </a:r>
            <a:r>
              <a:rPr lang="en-US" dirty="0">
                <a:effectLst/>
              </a:rPr>
              <a:t> and non-</a:t>
            </a:r>
            <a:r>
              <a:rPr lang="en-US" dirty="0" err="1">
                <a:effectLst/>
              </a:rPr>
              <a:t>newtonian</a:t>
            </a:r>
            <a:r>
              <a:rPr lang="en-US" dirty="0">
                <a:effectLst/>
              </a:rPr>
              <a:t> fluids,” </a:t>
            </a:r>
            <a:r>
              <a:rPr lang="en-US" i="1" dirty="0">
                <a:effectLst/>
              </a:rPr>
              <a:t>Solid Earth</a:t>
            </a:r>
            <a:r>
              <a:rPr lang="en-US" dirty="0">
                <a:effectLst/>
              </a:rPr>
              <a:t>, 10(5), pp. 1717–1731. Available at: https://doi.org/10.5194/se-10-1717-2019. </a:t>
            </a:r>
            <a:endParaRPr lang="ru-RU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Elsevier (no date) </a:t>
            </a:r>
            <a:r>
              <a:rPr lang="en-US" i="1" dirty="0">
                <a:effectLst/>
              </a:rPr>
              <a:t>Introduction to continuum mechanics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Introduction to Continuum Mechanics - 4th Edition</a:t>
            </a:r>
            <a:r>
              <a:rPr lang="en-US" dirty="0">
                <a:effectLst/>
              </a:rPr>
              <a:t>. Available at: https://www.elsevier.com/books/introduction-to-continuum-mechanics/rubin/978-0-7506-8560-3 (Accessed: December 22, 2022). </a:t>
            </a:r>
            <a:endParaRPr lang="ru-RU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Straub, D. (1996) </a:t>
            </a:r>
            <a:r>
              <a:rPr lang="en-US" i="1" dirty="0">
                <a:effectLst/>
              </a:rPr>
              <a:t>Chapter 8 - </a:t>
            </a:r>
            <a:r>
              <a:rPr lang="en-US" i="1" dirty="0" err="1">
                <a:effectLst/>
              </a:rPr>
              <a:t>Paradigmata</a:t>
            </a:r>
            <a:r>
              <a:rPr lang="en-US" i="1" dirty="0">
                <a:effectLst/>
              </a:rPr>
              <a:t> are the winners' dogmata: Semantic scholar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Mathematics in science and engineering</a:t>
            </a:r>
            <a:r>
              <a:rPr lang="en-US" dirty="0">
                <a:effectLst/>
              </a:rPr>
              <a:t>. Available at: https://www.semanticscholar.org/paper/Chapter-8-Paradigmata-Are-the-Winners%E2%80%99-Dogmata-Straub/5edc01faad22989d13a0d5739d2611865a8f0660 (Accessed: December 22, 2022). 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729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968764"/>
      </p:ext>
    </p:extLst>
  </p:cSld>
  <p:clrMapOvr>
    <a:masterClrMapping/>
  </p:clrMapOvr>
</p:sld>
</file>

<file path=ppt/theme/theme1.xml><?xml version="1.0" encoding="utf-8"?>
<a:theme xmlns:a="http://schemas.openxmlformats.org/drawingml/2006/main" name="Basic slides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3264</TotalTime>
  <Words>879</Words>
  <Application>Microsoft Office PowerPoint</Application>
  <PresentationFormat>Широкоэкранный</PresentationFormat>
  <Paragraphs>95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AdvP696A</vt:lpstr>
      <vt:lpstr>AdvP6975</vt:lpstr>
      <vt:lpstr>Arial</vt:lpstr>
      <vt:lpstr>Calibri</vt:lpstr>
      <vt:lpstr>Cambria Math</vt:lpstr>
      <vt:lpstr>Roboto</vt:lpstr>
      <vt:lpstr>Times New Roman</vt:lpstr>
      <vt:lpstr>YS Text</vt:lpstr>
      <vt:lpstr>Basic slides</vt:lpstr>
      <vt:lpstr>Content slides</vt:lpstr>
      <vt:lpstr>High Performance Pressure-Driven Pipe Flow</vt:lpstr>
      <vt:lpstr>Application of studying the pressure-driven flow in oil and gas fields investigations</vt:lpstr>
      <vt:lpstr>Analytical derivation of Hagen-Poiseuille Flow</vt:lpstr>
      <vt:lpstr>Analytical derivation of Hagen-Poiseuille Flow</vt:lpstr>
      <vt:lpstr>Analytical derivation of Hagen-Poiseuille Flow</vt:lpstr>
      <vt:lpstr>Courant-Friedrichs-Lewy Condition</vt:lpstr>
      <vt:lpstr>Pressure gradient</vt:lpstr>
      <vt:lpstr>References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Albina Lyubitskaya</cp:lastModifiedBy>
  <cp:revision>56</cp:revision>
  <dcterms:created xsi:type="dcterms:W3CDTF">2019-08-30T13:25:56Z</dcterms:created>
  <dcterms:modified xsi:type="dcterms:W3CDTF">2022-12-22T13:43:52Z</dcterms:modified>
</cp:coreProperties>
</file>